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Bungee" charset="1" panose="00000000000000000000"/>
      <p:regular r:id="rId55"/>
    </p:embeddedFont>
    <p:embeddedFont>
      <p:font typeface="Krub" charset="1" panose="00000500000000000000"/>
      <p:regular r:id="rId56"/>
    </p:embeddedFont>
    <p:embeddedFont>
      <p:font typeface="Montaser Arabic" charset="1" panose="00000500000000000000"/>
      <p:regular r:id="rId57"/>
    </p:embeddedFont>
    <p:embeddedFont>
      <p:font typeface="Montaser Arabic Bold" charset="1" panose="00000800000000000000"/>
      <p:regular r:id="rId58"/>
    </p:embeddedFont>
    <p:embeddedFont>
      <p:font typeface="Open Sans 1" charset="1" panose="020B0606030504020204"/>
      <p:regular r:id="rId59"/>
    </p:embeddedFont>
    <p:embeddedFont>
      <p:font typeface="Open Sans 1 Bold" charset="1" panose="020B0806030504020204"/>
      <p:regular r:id="rId60"/>
    </p:embeddedFont>
    <p:embeddedFont>
      <p:font typeface="Open Sans 2" charset="1" panose="00000000000000000000"/>
      <p:regular r:id="rId61"/>
    </p:embeddedFont>
    <p:embeddedFont>
      <p:font typeface="Open Sans 2 Bold" charset="1" panose="00000000000000000000"/>
      <p:regular r:id="rId62"/>
    </p:embeddedFont>
    <p:embeddedFont>
      <p:font typeface="Krub Bold" charset="1" panose="000008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3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1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1.png" Type="http://schemas.openxmlformats.org/officeDocument/2006/relationships/image"/><Relationship Id="rId5" Target="../media/image37.jpeg" Type="http://schemas.openxmlformats.org/officeDocument/2006/relationships/image"/><Relationship Id="rId6" Target="../media/VAG6k3lrWhg.mp4" Type="http://schemas.openxmlformats.org/officeDocument/2006/relationships/video"/><Relationship Id="rId7" Target="../media/VAG6k3lrWhg.mp4" Type="http://schemas.microsoft.com/office/2007/relationships/media"/><Relationship Id="rId8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2877" y="2717872"/>
            <a:ext cx="12142246" cy="515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7"/>
              </a:lnSpc>
            </a:pPr>
            <a:r>
              <a:rPr lang="en-US" sz="13007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Privacidad y seguridad en iot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52637" y="-721895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331" y="7385365"/>
            <a:ext cx="5174922" cy="5172766"/>
          </a:xfrm>
          <a:custGeom>
            <a:avLst/>
            <a:gdLst/>
            <a:ahLst/>
            <a:cxnLst/>
            <a:rect r="r" b="b" t="t" l="l"/>
            <a:pathLst>
              <a:path h="5172766" w="5174922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59202" y="-1250878"/>
            <a:ext cx="5174922" cy="5172766"/>
          </a:xfrm>
          <a:custGeom>
            <a:avLst/>
            <a:gdLst/>
            <a:ahLst/>
            <a:cxnLst/>
            <a:rect r="r" b="b" t="t" l="l"/>
            <a:pathLst>
              <a:path h="5172766" w="5174922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0712" y="-1889926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1493">
            <a:off x="10984982" y="8156594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6119" y="1038225"/>
            <a:ext cx="11415763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COMUNICACIÓN SEGURA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02759" y="8013655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25414" y="-1566582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8005" y="8745071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6" y="0"/>
                </a:lnTo>
                <a:lnTo>
                  <a:pt x="4581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434015" y="-1028700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63419" y="2964841"/>
            <a:ext cx="4761162" cy="5732700"/>
            <a:chOff x="0" y="0"/>
            <a:chExt cx="1253969" cy="1509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46492" y="2964841"/>
            <a:ext cx="4761162" cy="5732700"/>
            <a:chOff x="0" y="0"/>
            <a:chExt cx="1253969" cy="1509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8357" y="3012370"/>
            <a:ext cx="4761162" cy="5732700"/>
            <a:chOff x="0" y="0"/>
            <a:chExt cx="1253969" cy="1509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57840" y="3155785"/>
            <a:ext cx="4002196" cy="40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Weber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Uso de “entidad mínima”</a:t>
            </a: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Dispositivo de confianza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41907" y="3155785"/>
            <a:ext cx="4002196" cy="53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Brachmann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Transporte de información en redes de baja potencia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625975" y="3155785"/>
            <a:ext cx="4002196" cy="40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Raza - </a:t>
            </a: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Lithe</a:t>
            </a:r>
          </a:p>
          <a:p>
            <a:pPr algn="ctr">
              <a:lnSpc>
                <a:spcPts val="5383"/>
              </a:lnSpc>
            </a:pPr>
          </a:p>
          <a:p>
            <a:pPr algn="just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Compresión de encabezados datagramas de transporte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1326" y="681343"/>
            <a:ext cx="14185348" cy="18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Autenticación y establecimiento de claves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02759" y="8013655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25414" y="-1566582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8005" y="8745071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6" y="0"/>
                </a:lnTo>
                <a:lnTo>
                  <a:pt x="4581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434015" y="-1028700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63419" y="2964841"/>
            <a:ext cx="4761162" cy="5732700"/>
            <a:chOff x="0" y="0"/>
            <a:chExt cx="1253969" cy="1509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46492" y="2964841"/>
            <a:ext cx="4761162" cy="5732700"/>
            <a:chOff x="0" y="0"/>
            <a:chExt cx="1253969" cy="1509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8357" y="3012370"/>
            <a:ext cx="4761162" cy="5732700"/>
            <a:chOff x="0" y="0"/>
            <a:chExt cx="1253969" cy="1509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2152" y="3155785"/>
            <a:ext cx="4002196" cy="53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Hummen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Prevalidación, reanudación de sesión y delegación de handshake</a:t>
            </a:r>
          </a:p>
          <a:p>
            <a:pPr algn="l">
              <a:lnSpc>
                <a:spcPts val="538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142902" y="3155785"/>
            <a:ext cx="4002196" cy="67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Porambage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Criptografía de curva elíptica para redes de sensores inalámbricos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625975" y="3155785"/>
            <a:ext cx="4002196" cy="40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Vucinic</a:t>
            </a:r>
          </a:p>
          <a:p>
            <a:pPr algn="ctr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Combina criptografía de curva elíptica con cifrado AES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38297" y="9058562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1133" y="8630865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4" y="0"/>
                </a:lnTo>
                <a:lnTo>
                  <a:pt x="5924024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72903" y="1038225"/>
            <a:ext cx="11142195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ANÁLISIS y encuestas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59300" y="9596626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39040" y="5487768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IoT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63419" y="2964841"/>
            <a:ext cx="4761162" cy="5732700"/>
            <a:chOff x="0" y="0"/>
            <a:chExt cx="1253969" cy="1509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46492" y="2964841"/>
            <a:ext cx="4761162" cy="5732700"/>
            <a:chOff x="0" y="0"/>
            <a:chExt cx="1253969" cy="1509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8357" y="3012370"/>
            <a:ext cx="4761162" cy="5732700"/>
            <a:chOff x="0" y="0"/>
            <a:chExt cx="1253969" cy="15098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3969" cy="1509847"/>
            </a:xfrm>
            <a:custGeom>
              <a:avLst/>
              <a:gdLst/>
              <a:ahLst/>
              <a:cxnLst/>
              <a:rect r="r" b="b" t="t" l="l"/>
              <a:pathLst>
                <a:path h="1509847" w="1253969">
                  <a:moveTo>
                    <a:pt x="82319" y="0"/>
                  </a:moveTo>
                  <a:lnTo>
                    <a:pt x="1171650" y="0"/>
                  </a:lnTo>
                  <a:cubicBezTo>
                    <a:pt x="1217113" y="0"/>
                    <a:pt x="1253969" y="36856"/>
                    <a:pt x="1253969" y="82319"/>
                  </a:cubicBezTo>
                  <a:lnTo>
                    <a:pt x="1253969" y="1427528"/>
                  </a:lnTo>
                  <a:cubicBezTo>
                    <a:pt x="1253969" y="1472991"/>
                    <a:pt x="1217113" y="1509847"/>
                    <a:pt x="1171650" y="1509847"/>
                  </a:cubicBezTo>
                  <a:lnTo>
                    <a:pt x="82319" y="1509847"/>
                  </a:lnTo>
                  <a:cubicBezTo>
                    <a:pt x="36856" y="1509847"/>
                    <a:pt x="0" y="1472991"/>
                    <a:pt x="0" y="1427528"/>
                  </a:cubicBezTo>
                  <a:lnTo>
                    <a:pt x="0" y="82319"/>
                  </a:lnTo>
                  <a:cubicBezTo>
                    <a:pt x="0" y="36856"/>
                    <a:pt x="36856" y="0"/>
                    <a:pt x="823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53969" cy="154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323" y="3155785"/>
            <a:ext cx="4002196" cy="605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Cirani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Analiza cifrados ligeros y esquemas asimétricos, falta análisis de rendimiento</a:t>
            </a:r>
          </a:p>
          <a:p>
            <a:pPr algn="l">
              <a:lnSpc>
                <a:spcPts val="538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141907" y="3155785"/>
            <a:ext cx="4002196" cy="808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Roman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Analiza gestión de confianza, tolerancia a fallos y modelos de atacantes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538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538645" y="3155785"/>
            <a:ext cx="4176855" cy="47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3845" spc="42">
                <a:solidFill>
                  <a:srgbClr val="020BB5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Abomhara y Koien</a:t>
            </a:r>
          </a:p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Destacan la importancia de la privacidad: IoT trabaja con datos sensibles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3488" y="2998272"/>
            <a:ext cx="6341537" cy="591614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06979" y="2871338"/>
            <a:ext cx="8610358" cy="6523400"/>
            <a:chOff x="0" y="0"/>
            <a:chExt cx="2267749" cy="1718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749" cy="1718097"/>
            </a:xfrm>
            <a:custGeom>
              <a:avLst/>
              <a:gdLst/>
              <a:ahLst/>
              <a:cxnLst/>
              <a:rect r="r" b="b" t="t" l="l"/>
              <a:pathLst>
                <a:path h="1718097" w="2267749">
                  <a:moveTo>
                    <a:pt x="45519" y="0"/>
                  </a:moveTo>
                  <a:lnTo>
                    <a:pt x="2222230" y="0"/>
                  </a:lnTo>
                  <a:cubicBezTo>
                    <a:pt x="2247369" y="0"/>
                    <a:pt x="2267749" y="20380"/>
                    <a:pt x="2267749" y="45519"/>
                  </a:cubicBezTo>
                  <a:lnTo>
                    <a:pt x="2267749" y="1672578"/>
                  </a:lnTo>
                  <a:cubicBezTo>
                    <a:pt x="2267749" y="1697718"/>
                    <a:pt x="2247369" y="1718097"/>
                    <a:pt x="2222230" y="1718097"/>
                  </a:cubicBezTo>
                  <a:lnTo>
                    <a:pt x="45519" y="1718097"/>
                  </a:lnTo>
                  <a:cubicBezTo>
                    <a:pt x="20380" y="1718097"/>
                    <a:pt x="0" y="1697718"/>
                    <a:pt x="0" y="1672578"/>
                  </a:cubicBezTo>
                  <a:lnTo>
                    <a:pt x="0" y="45519"/>
                  </a:lnTo>
                  <a:cubicBezTo>
                    <a:pt x="0" y="20380"/>
                    <a:pt x="20380" y="0"/>
                    <a:pt x="45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749" cy="175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8297" y="9058562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133" y="8630865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4" y="0"/>
                </a:lnTo>
                <a:lnTo>
                  <a:pt x="5924024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46570" y="1038225"/>
            <a:ext cx="10194861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Estudio de Nguyen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59300" y="9596626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02486" y="3405597"/>
            <a:ext cx="8019343" cy="267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Realiza un análisis de los protocolos criptográficos de </a:t>
            </a:r>
            <a:r>
              <a:rPr lang="en-US" sz="3845" i="true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arranque de claves</a:t>
            </a: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y autenticación.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2486" y="6403542"/>
            <a:ext cx="8019343" cy="132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Compara seguridad, memoria, escalabilidad y rendimiento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2486" y="8048937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Problema: Clasificación pobre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52545" y="2946286"/>
            <a:ext cx="10606650" cy="2197214"/>
            <a:chOff x="0" y="0"/>
            <a:chExt cx="2793521" cy="5786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93521" cy="578690"/>
            </a:xfrm>
            <a:custGeom>
              <a:avLst/>
              <a:gdLst/>
              <a:ahLst/>
              <a:cxnLst/>
              <a:rect r="r" b="b" t="t" l="l"/>
              <a:pathLst>
                <a:path h="578690" w="2793521">
                  <a:moveTo>
                    <a:pt x="36952" y="0"/>
                  </a:moveTo>
                  <a:lnTo>
                    <a:pt x="2756569" y="0"/>
                  </a:lnTo>
                  <a:cubicBezTo>
                    <a:pt x="2776977" y="0"/>
                    <a:pt x="2793521" y="16544"/>
                    <a:pt x="2793521" y="36952"/>
                  </a:cubicBezTo>
                  <a:lnTo>
                    <a:pt x="2793521" y="541738"/>
                  </a:lnTo>
                  <a:cubicBezTo>
                    <a:pt x="2793521" y="551539"/>
                    <a:pt x="2789628" y="560937"/>
                    <a:pt x="2782698" y="567867"/>
                  </a:cubicBezTo>
                  <a:cubicBezTo>
                    <a:pt x="2775768" y="574797"/>
                    <a:pt x="2766370" y="578690"/>
                    <a:pt x="2756569" y="578690"/>
                  </a:cubicBezTo>
                  <a:lnTo>
                    <a:pt x="36952" y="578690"/>
                  </a:lnTo>
                  <a:cubicBezTo>
                    <a:pt x="16544" y="578690"/>
                    <a:pt x="0" y="562146"/>
                    <a:pt x="0" y="541738"/>
                  </a:cubicBezTo>
                  <a:lnTo>
                    <a:pt x="0" y="36952"/>
                  </a:lnTo>
                  <a:cubicBezTo>
                    <a:pt x="0" y="16544"/>
                    <a:pt x="16544" y="0"/>
                    <a:pt x="369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793521" cy="645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777230" indent="-388615" lvl="1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Experimentos sobre protocolos</a:t>
              </a:r>
            </a:p>
            <a:p>
              <a:pPr algn="l" marL="777230" indent="-388615" lvl="1">
                <a:lnSpc>
                  <a:spcPts val="50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Técnicas de preservación de la privacidad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846693" y="5401421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0958" y="5401421"/>
            <a:ext cx="3097322" cy="4114800"/>
          </a:xfrm>
          <a:custGeom>
            <a:avLst/>
            <a:gdLst/>
            <a:ahLst/>
            <a:cxnLst/>
            <a:rect r="r" b="b" t="t" l="l"/>
            <a:pathLst>
              <a:path h="4114800" w="3097322">
                <a:moveTo>
                  <a:pt x="0" y="0"/>
                </a:moveTo>
                <a:lnTo>
                  <a:pt x="3097322" y="0"/>
                </a:lnTo>
                <a:lnTo>
                  <a:pt x="3097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71030" y="1042209"/>
            <a:ext cx="6545941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SOLUCIONES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83545" y="2305095"/>
            <a:ext cx="14412482" cy="946949"/>
            <a:chOff x="0" y="0"/>
            <a:chExt cx="3795880" cy="249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5880" cy="249402"/>
            </a:xfrm>
            <a:custGeom>
              <a:avLst/>
              <a:gdLst/>
              <a:ahLst/>
              <a:cxnLst/>
              <a:rect r="r" b="b" t="t" l="l"/>
              <a:pathLst>
                <a:path h="249402" w="3795880">
                  <a:moveTo>
                    <a:pt x="10743" y="0"/>
                  </a:moveTo>
                  <a:lnTo>
                    <a:pt x="3785136" y="0"/>
                  </a:lnTo>
                  <a:cubicBezTo>
                    <a:pt x="3791070" y="0"/>
                    <a:pt x="3795880" y="4810"/>
                    <a:pt x="3795880" y="10743"/>
                  </a:cubicBezTo>
                  <a:lnTo>
                    <a:pt x="3795880" y="238659"/>
                  </a:lnTo>
                  <a:cubicBezTo>
                    <a:pt x="3795880" y="241508"/>
                    <a:pt x="3794748" y="244241"/>
                    <a:pt x="3792733" y="246256"/>
                  </a:cubicBezTo>
                  <a:cubicBezTo>
                    <a:pt x="3790719" y="248270"/>
                    <a:pt x="3787986" y="249402"/>
                    <a:pt x="3785136" y="249402"/>
                  </a:cubicBezTo>
                  <a:lnTo>
                    <a:pt x="10743" y="249402"/>
                  </a:lnTo>
                  <a:cubicBezTo>
                    <a:pt x="7894" y="249402"/>
                    <a:pt x="5161" y="248270"/>
                    <a:pt x="3147" y="246256"/>
                  </a:cubicBezTo>
                  <a:cubicBezTo>
                    <a:pt x="1132" y="244241"/>
                    <a:pt x="0" y="241508"/>
                    <a:pt x="0" y="238659"/>
                  </a:cubicBezTo>
                  <a:lnTo>
                    <a:pt x="0" y="10743"/>
                  </a:lnTo>
                  <a:cubicBezTo>
                    <a:pt x="0" y="7894"/>
                    <a:pt x="1132" y="5161"/>
                    <a:pt x="3147" y="3147"/>
                  </a:cubicBezTo>
                  <a:cubicBezTo>
                    <a:pt x="5161" y="1132"/>
                    <a:pt x="7894" y="0"/>
                    <a:pt x="107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795880" cy="31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gradFill>
                    <a:gsLst>
                      <a:gs pos="0">
                        <a:srgbClr val="2D8BBA">
                          <a:alpha val="100000"/>
                        </a:srgbClr>
                      </a:gs>
                      <a:gs pos="100000">
                        <a:srgbClr val="192385">
                          <a:alpha val="100000"/>
                        </a:srgbClr>
                      </a:gs>
                    </a:gsLst>
                    <a:lin ang="0"/>
                  </a:gradFill>
                  <a:latin typeface="Open Sans 1 Bold"/>
                  <a:ea typeface="Open Sans 1 Bold"/>
                  <a:cs typeface="Open Sans 1 Bold"/>
                  <a:sym typeface="Open Sans 1 Bold"/>
                </a:rPr>
                <a:t>Rendimiento sobre dispositivos de bajos recursos: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1917" y="3490169"/>
            <a:ext cx="15542714" cy="4893517"/>
            <a:chOff x="0" y="0"/>
            <a:chExt cx="4093554" cy="12888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93554" cy="1288828"/>
            </a:xfrm>
            <a:custGeom>
              <a:avLst/>
              <a:gdLst/>
              <a:ahLst/>
              <a:cxnLst/>
              <a:rect r="r" b="b" t="t" l="l"/>
              <a:pathLst>
                <a:path h="1288828" w="4093554">
                  <a:moveTo>
                    <a:pt x="25217" y="0"/>
                  </a:moveTo>
                  <a:lnTo>
                    <a:pt x="4068338" y="0"/>
                  </a:lnTo>
                  <a:cubicBezTo>
                    <a:pt x="4082264" y="0"/>
                    <a:pt x="4093554" y="11290"/>
                    <a:pt x="4093554" y="25217"/>
                  </a:cubicBezTo>
                  <a:lnTo>
                    <a:pt x="4093554" y="1263611"/>
                  </a:lnTo>
                  <a:cubicBezTo>
                    <a:pt x="4093554" y="1277538"/>
                    <a:pt x="4082264" y="1288828"/>
                    <a:pt x="4068338" y="1288828"/>
                  </a:cubicBezTo>
                  <a:lnTo>
                    <a:pt x="25217" y="1288828"/>
                  </a:lnTo>
                  <a:cubicBezTo>
                    <a:pt x="11290" y="1288828"/>
                    <a:pt x="0" y="1277538"/>
                    <a:pt x="0" y="1263611"/>
                  </a:cubicBezTo>
                  <a:lnTo>
                    <a:pt x="0" y="25217"/>
                  </a:lnTo>
                  <a:cubicBezTo>
                    <a:pt x="0" y="11290"/>
                    <a:pt x="11290" y="0"/>
                    <a:pt x="252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093554" cy="132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05766" y="3252044"/>
            <a:ext cx="4890311" cy="4890311"/>
          </a:xfrm>
          <a:custGeom>
            <a:avLst/>
            <a:gdLst/>
            <a:ahLst/>
            <a:cxnLst/>
            <a:rect r="r" b="b" t="t" l="l"/>
            <a:pathLst>
              <a:path h="4890311" w="4890311">
                <a:moveTo>
                  <a:pt x="0" y="0"/>
                </a:moveTo>
                <a:lnTo>
                  <a:pt x="4890311" y="0"/>
                </a:lnTo>
                <a:lnTo>
                  <a:pt x="4890311" y="4890311"/>
                </a:lnTo>
                <a:lnTo>
                  <a:pt x="0" y="4890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46913" y="3757105"/>
            <a:ext cx="7224846" cy="3793044"/>
          </a:xfrm>
          <a:custGeom>
            <a:avLst/>
            <a:gdLst/>
            <a:ahLst/>
            <a:cxnLst/>
            <a:rect r="r" b="b" t="t" l="l"/>
            <a:pathLst>
              <a:path h="3793044" w="7224846">
                <a:moveTo>
                  <a:pt x="0" y="0"/>
                </a:moveTo>
                <a:lnTo>
                  <a:pt x="7224845" y="0"/>
                </a:lnTo>
                <a:lnTo>
                  <a:pt x="7224845" y="3793044"/>
                </a:lnTo>
                <a:lnTo>
                  <a:pt x="0" y="3793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37179" y="3548297"/>
            <a:ext cx="4210659" cy="4210659"/>
          </a:xfrm>
          <a:custGeom>
            <a:avLst/>
            <a:gdLst/>
            <a:ahLst/>
            <a:cxnLst/>
            <a:rect r="r" b="b" t="t" l="l"/>
            <a:pathLst>
              <a:path h="4210659" w="4210659">
                <a:moveTo>
                  <a:pt x="0" y="0"/>
                </a:moveTo>
                <a:lnTo>
                  <a:pt x="4210659" y="0"/>
                </a:lnTo>
                <a:lnTo>
                  <a:pt x="4210659" y="4210659"/>
                </a:lnTo>
                <a:lnTo>
                  <a:pt x="0" y="4210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83545" y="7410151"/>
            <a:ext cx="4517926" cy="673495"/>
            <a:chOff x="0" y="0"/>
            <a:chExt cx="1189906" cy="1773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9906" cy="177381"/>
            </a:xfrm>
            <a:custGeom>
              <a:avLst/>
              <a:gdLst/>
              <a:ahLst/>
              <a:cxnLst/>
              <a:rect r="r" b="b" t="t" l="l"/>
              <a:pathLst>
                <a:path h="177381" w="1189906">
                  <a:moveTo>
                    <a:pt x="29131" y="0"/>
                  </a:moveTo>
                  <a:lnTo>
                    <a:pt x="1160775" y="0"/>
                  </a:lnTo>
                  <a:cubicBezTo>
                    <a:pt x="1176864" y="0"/>
                    <a:pt x="1189906" y="13042"/>
                    <a:pt x="1189906" y="29131"/>
                  </a:cubicBezTo>
                  <a:lnTo>
                    <a:pt x="1189906" y="148250"/>
                  </a:lnTo>
                  <a:cubicBezTo>
                    <a:pt x="1189906" y="164339"/>
                    <a:pt x="1176864" y="177381"/>
                    <a:pt x="1160775" y="177381"/>
                  </a:cubicBezTo>
                  <a:lnTo>
                    <a:pt x="29131" y="177381"/>
                  </a:lnTo>
                  <a:cubicBezTo>
                    <a:pt x="13042" y="177381"/>
                    <a:pt x="0" y="164339"/>
                    <a:pt x="0" y="148250"/>
                  </a:cubicBezTo>
                  <a:lnTo>
                    <a:pt x="0" y="29131"/>
                  </a:lnTo>
                  <a:cubicBezTo>
                    <a:pt x="0" y="13042"/>
                    <a:pt x="13042" y="0"/>
                    <a:pt x="29131" y="0"/>
                  </a:cubicBezTo>
                  <a:close/>
                </a:path>
              </a:pathLst>
            </a:custGeom>
            <a:solidFill>
              <a:srgbClr val="FEF6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89906" cy="23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8/20MHz Microcontroller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430468" y="1042209"/>
            <a:ext cx="7647345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EXPERIMENTOS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91959" y="7410151"/>
            <a:ext cx="4517926" cy="673495"/>
            <a:chOff x="0" y="0"/>
            <a:chExt cx="1189906" cy="177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9906" cy="177381"/>
            </a:xfrm>
            <a:custGeom>
              <a:avLst/>
              <a:gdLst/>
              <a:ahLst/>
              <a:cxnLst/>
              <a:rect r="r" b="b" t="t" l="l"/>
              <a:pathLst>
                <a:path h="177381" w="1189906">
                  <a:moveTo>
                    <a:pt x="29131" y="0"/>
                  </a:moveTo>
                  <a:lnTo>
                    <a:pt x="1160775" y="0"/>
                  </a:lnTo>
                  <a:cubicBezTo>
                    <a:pt x="1176864" y="0"/>
                    <a:pt x="1189906" y="13042"/>
                    <a:pt x="1189906" y="29131"/>
                  </a:cubicBezTo>
                  <a:lnTo>
                    <a:pt x="1189906" y="148250"/>
                  </a:lnTo>
                  <a:cubicBezTo>
                    <a:pt x="1189906" y="164339"/>
                    <a:pt x="1176864" y="177381"/>
                    <a:pt x="1160775" y="177381"/>
                  </a:cubicBezTo>
                  <a:lnTo>
                    <a:pt x="29131" y="177381"/>
                  </a:lnTo>
                  <a:cubicBezTo>
                    <a:pt x="13042" y="177381"/>
                    <a:pt x="0" y="164339"/>
                    <a:pt x="0" y="148250"/>
                  </a:cubicBezTo>
                  <a:lnTo>
                    <a:pt x="0" y="29131"/>
                  </a:lnTo>
                  <a:cubicBezTo>
                    <a:pt x="0" y="13042"/>
                    <a:pt x="13042" y="0"/>
                    <a:pt x="29131" y="0"/>
                  </a:cubicBezTo>
                  <a:close/>
                </a:path>
              </a:pathLst>
            </a:custGeom>
            <a:solidFill>
              <a:srgbClr val="FEF6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89906" cy="23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3</a:t>
              </a: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0MHz Java Card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00372" y="7410151"/>
            <a:ext cx="4517926" cy="673495"/>
            <a:chOff x="0" y="0"/>
            <a:chExt cx="1189906" cy="1773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9906" cy="177381"/>
            </a:xfrm>
            <a:custGeom>
              <a:avLst/>
              <a:gdLst/>
              <a:ahLst/>
              <a:cxnLst/>
              <a:rect r="r" b="b" t="t" l="l"/>
              <a:pathLst>
                <a:path h="177381" w="1189906">
                  <a:moveTo>
                    <a:pt x="29131" y="0"/>
                  </a:moveTo>
                  <a:lnTo>
                    <a:pt x="1160775" y="0"/>
                  </a:lnTo>
                  <a:cubicBezTo>
                    <a:pt x="1176864" y="0"/>
                    <a:pt x="1189906" y="13042"/>
                    <a:pt x="1189906" y="29131"/>
                  </a:cubicBezTo>
                  <a:lnTo>
                    <a:pt x="1189906" y="148250"/>
                  </a:lnTo>
                  <a:cubicBezTo>
                    <a:pt x="1189906" y="164339"/>
                    <a:pt x="1176864" y="177381"/>
                    <a:pt x="1160775" y="177381"/>
                  </a:cubicBezTo>
                  <a:lnTo>
                    <a:pt x="29131" y="177381"/>
                  </a:lnTo>
                  <a:cubicBezTo>
                    <a:pt x="13042" y="177381"/>
                    <a:pt x="0" y="164339"/>
                    <a:pt x="0" y="148250"/>
                  </a:cubicBezTo>
                  <a:lnTo>
                    <a:pt x="0" y="29131"/>
                  </a:lnTo>
                  <a:cubicBezTo>
                    <a:pt x="0" y="13042"/>
                    <a:pt x="13042" y="0"/>
                    <a:pt x="29131" y="0"/>
                  </a:cubicBezTo>
                  <a:close/>
                </a:path>
              </a:pathLst>
            </a:custGeom>
            <a:solidFill>
              <a:srgbClr val="FEF6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189906" cy="23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33</a:t>
              </a: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MHz Multos Card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2565" y="2674738"/>
            <a:ext cx="16562869" cy="8050091"/>
            <a:chOff x="0" y="0"/>
            <a:chExt cx="4362237" cy="2120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2237" cy="2120189"/>
            </a:xfrm>
            <a:custGeom>
              <a:avLst/>
              <a:gdLst/>
              <a:ahLst/>
              <a:cxnLst/>
              <a:rect r="r" b="b" t="t" l="l"/>
              <a:pathLst>
                <a:path h="2120189" w="4362237">
                  <a:moveTo>
                    <a:pt x="23839" y="0"/>
                  </a:moveTo>
                  <a:lnTo>
                    <a:pt x="4338398" y="0"/>
                  </a:lnTo>
                  <a:cubicBezTo>
                    <a:pt x="4344721" y="0"/>
                    <a:pt x="4350784" y="2512"/>
                    <a:pt x="4355255" y="6982"/>
                  </a:cubicBezTo>
                  <a:cubicBezTo>
                    <a:pt x="4359726" y="11453"/>
                    <a:pt x="4362237" y="17516"/>
                    <a:pt x="4362237" y="23839"/>
                  </a:cubicBezTo>
                  <a:lnTo>
                    <a:pt x="4362237" y="2096350"/>
                  </a:lnTo>
                  <a:cubicBezTo>
                    <a:pt x="4362237" y="2102672"/>
                    <a:pt x="4359726" y="2108736"/>
                    <a:pt x="4355255" y="2113206"/>
                  </a:cubicBezTo>
                  <a:cubicBezTo>
                    <a:pt x="4350784" y="2117677"/>
                    <a:pt x="4344721" y="2120189"/>
                    <a:pt x="4338398" y="2120189"/>
                  </a:cubicBezTo>
                  <a:lnTo>
                    <a:pt x="23839" y="2120189"/>
                  </a:lnTo>
                  <a:cubicBezTo>
                    <a:pt x="17516" y="2120189"/>
                    <a:pt x="11453" y="2117677"/>
                    <a:pt x="6982" y="2113206"/>
                  </a:cubicBezTo>
                  <a:cubicBezTo>
                    <a:pt x="2512" y="2108736"/>
                    <a:pt x="0" y="2102672"/>
                    <a:pt x="0" y="2096350"/>
                  </a:cubicBezTo>
                  <a:lnTo>
                    <a:pt x="0" y="23839"/>
                  </a:lnTo>
                  <a:cubicBezTo>
                    <a:pt x="0" y="17516"/>
                    <a:pt x="2512" y="11453"/>
                    <a:pt x="6982" y="6982"/>
                  </a:cubicBezTo>
                  <a:cubicBezTo>
                    <a:pt x="11453" y="2512"/>
                    <a:pt x="17516" y="0"/>
                    <a:pt x="23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62237" cy="215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07979" y="1048100"/>
            <a:ext cx="19519661" cy="110077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18180" y="622393"/>
            <a:ext cx="13867342" cy="18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COMPARATIVA AES 128b / RND 160b / RND 560b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2565" y="2674738"/>
            <a:ext cx="16562869" cy="8050091"/>
            <a:chOff x="0" y="0"/>
            <a:chExt cx="4362237" cy="2120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2237" cy="2120189"/>
            </a:xfrm>
            <a:custGeom>
              <a:avLst/>
              <a:gdLst/>
              <a:ahLst/>
              <a:cxnLst/>
              <a:rect r="r" b="b" t="t" l="l"/>
              <a:pathLst>
                <a:path h="2120189" w="4362237">
                  <a:moveTo>
                    <a:pt x="23839" y="0"/>
                  </a:moveTo>
                  <a:lnTo>
                    <a:pt x="4338398" y="0"/>
                  </a:lnTo>
                  <a:cubicBezTo>
                    <a:pt x="4344721" y="0"/>
                    <a:pt x="4350784" y="2512"/>
                    <a:pt x="4355255" y="6982"/>
                  </a:cubicBezTo>
                  <a:cubicBezTo>
                    <a:pt x="4359726" y="11453"/>
                    <a:pt x="4362237" y="17516"/>
                    <a:pt x="4362237" y="23839"/>
                  </a:cubicBezTo>
                  <a:lnTo>
                    <a:pt x="4362237" y="2096350"/>
                  </a:lnTo>
                  <a:cubicBezTo>
                    <a:pt x="4362237" y="2102672"/>
                    <a:pt x="4359726" y="2108736"/>
                    <a:pt x="4355255" y="2113206"/>
                  </a:cubicBezTo>
                  <a:cubicBezTo>
                    <a:pt x="4350784" y="2117677"/>
                    <a:pt x="4344721" y="2120189"/>
                    <a:pt x="4338398" y="2120189"/>
                  </a:cubicBezTo>
                  <a:lnTo>
                    <a:pt x="23839" y="2120189"/>
                  </a:lnTo>
                  <a:cubicBezTo>
                    <a:pt x="17516" y="2120189"/>
                    <a:pt x="11453" y="2117677"/>
                    <a:pt x="6982" y="2113206"/>
                  </a:cubicBezTo>
                  <a:cubicBezTo>
                    <a:pt x="2512" y="2108736"/>
                    <a:pt x="0" y="2102672"/>
                    <a:pt x="0" y="2096350"/>
                  </a:cubicBezTo>
                  <a:lnTo>
                    <a:pt x="0" y="23839"/>
                  </a:lnTo>
                  <a:cubicBezTo>
                    <a:pt x="0" y="17516"/>
                    <a:pt x="2512" y="11453"/>
                    <a:pt x="6982" y="6982"/>
                  </a:cubicBezTo>
                  <a:cubicBezTo>
                    <a:pt x="11453" y="2512"/>
                    <a:pt x="17516" y="0"/>
                    <a:pt x="23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62237" cy="215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15342" y="1040737"/>
            <a:ext cx="19608011" cy="1102248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18180" y="622393"/>
            <a:ext cx="13867342" cy="18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COMPARATIVA SHA1 4256b / SHA2 8448b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4939954" y="2940661"/>
            <a:ext cx="0" cy="6534198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2565" y="2674738"/>
            <a:ext cx="16705500" cy="8050091"/>
            <a:chOff x="0" y="0"/>
            <a:chExt cx="4399802" cy="2120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99802" cy="2120189"/>
            </a:xfrm>
            <a:custGeom>
              <a:avLst/>
              <a:gdLst/>
              <a:ahLst/>
              <a:cxnLst/>
              <a:rect r="r" b="b" t="t" l="l"/>
              <a:pathLst>
                <a:path h="2120189" w="4399802">
                  <a:moveTo>
                    <a:pt x="23635" y="0"/>
                  </a:moveTo>
                  <a:lnTo>
                    <a:pt x="4376167" y="0"/>
                  </a:lnTo>
                  <a:cubicBezTo>
                    <a:pt x="4389220" y="0"/>
                    <a:pt x="4399802" y="10582"/>
                    <a:pt x="4399802" y="23635"/>
                  </a:cubicBezTo>
                  <a:lnTo>
                    <a:pt x="4399802" y="2096553"/>
                  </a:lnTo>
                  <a:cubicBezTo>
                    <a:pt x="4399802" y="2109607"/>
                    <a:pt x="4389220" y="2120189"/>
                    <a:pt x="4376167" y="2120189"/>
                  </a:cubicBezTo>
                  <a:lnTo>
                    <a:pt x="23635" y="2120189"/>
                  </a:lnTo>
                  <a:cubicBezTo>
                    <a:pt x="10582" y="2120189"/>
                    <a:pt x="0" y="2109607"/>
                    <a:pt x="0" y="2096553"/>
                  </a:cubicBezTo>
                  <a:lnTo>
                    <a:pt x="0" y="23635"/>
                  </a:lnTo>
                  <a:cubicBezTo>
                    <a:pt x="0" y="10582"/>
                    <a:pt x="10582" y="0"/>
                    <a:pt x="23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99802" cy="215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46282" y="1003905"/>
            <a:ext cx="19979288" cy="1109025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18180" y="622393"/>
            <a:ext cx="13867342" cy="18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COMPARATIVA RSA sig-dec 1024b / RSA ver-enc 1024b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3919529" y="2940661"/>
            <a:ext cx="19050" cy="6534198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83545" y="2305095"/>
            <a:ext cx="14412482" cy="946949"/>
            <a:chOff x="0" y="0"/>
            <a:chExt cx="3795880" cy="24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95880" cy="249402"/>
            </a:xfrm>
            <a:custGeom>
              <a:avLst/>
              <a:gdLst/>
              <a:ahLst/>
              <a:cxnLst/>
              <a:rect r="r" b="b" t="t" l="l"/>
              <a:pathLst>
                <a:path h="249402" w="3795880">
                  <a:moveTo>
                    <a:pt x="10743" y="0"/>
                  </a:moveTo>
                  <a:lnTo>
                    <a:pt x="3785136" y="0"/>
                  </a:lnTo>
                  <a:cubicBezTo>
                    <a:pt x="3791070" y="0"/>
                    <a:pt x="3795880" y="4810"/>
                    <a:pt x="3795880" y="10743"/>
                  </a:cubicBezTo>
                  <a:lnTo>
                    <a:pt x="3795880" y="238659"/>
                  </a:lnTo>
                  <a:cubicBezTo>
                    <a:pt x="3795880" y="241508"/>
                    <a:pt x="3794748" y="244241"/>
                    <a:pt x="3792733" y="246256"/>
                  </a:cubicBezTo>
                  <a:cubicBezTo>
                    <a:pt x="3790719" y="248270"/>
                    <a:pt x="3787986" y="249402"/>
                    <a:pt x="3785136" y="249402"/>
                  </a:cubicBezTo>
                  <a:lnTo>
                    <a:pt x="10743" y="249402"/>
                  </a:lnTo>
                  <a:cubicBezTo>
                    <a:pt x="7894" y="249402"/>
                    <a:pt x="5161" y="248270"/>
                    <a:pt x="3147" y="246256"/>
                  </a:cubicBezTo>
                  <a:cubicBezTo>
                    <a:pt x="1132" y="244241"/>
                    <a:pt x="0" y="241508"/>
                    <a:pt x="0" y="238659"/>
                  </a:cubicBezTo>
                  <a:lnTo>
                    <a:pt x="0" y="10743"/>
                  </a:lnTo>
                  <a:cubicBezTo>
                    <a:pt x="0" y="7894"/>
                    <a:pt x="1132" y="5161"/>
                    <a:pt x="3147" y="3147"/>
                  </a:cubicBezTo>
                  <a:cubicBezTo>
                    <a:pt x="5161" y="1132"/>
                    <a:pt x="7894" y="0"/>
                    <a:pt x="107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795880" cy="31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gradFill>
                    <a:gsLst>
                      <a:gs pos="0">
                        <a:srgbClr val="2D8BBA">
                          <a:alpha val="100000"/>
                        </a:srgbClr>
                      </a:gs>
                      <a:gs pos="100000">
                        <a:srgbClr val="192385">
                          <a:alpha val="100000"/>
                        </a:srgbClr>
                      </a:gs>
                    </a:gsLst>
                    <a:lin ang="0"/>
                  </a:gradFill>
                  <a:latin typeface="Open Sans 1 Bold"/>
                  <a:ea typeface="Open Sans 1 Bold"/>
                  <a:cs typeface="Open Sans 1 Bold"/>
                  <a:sym typeface="Open Sans 1 Bold"/>
                </a:rPr>
                <a:t>Rendimiento sobre dispositivos de medios/altos recursos: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3545" y="3490169"/>
            <a:ext cx="14412482" cy="6506334"/>
            <a:chOff x="0" y="0"/>
            <a:chExt cx="3795880" cy="17136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95880" cy="1713603"/>
            </a:xfrm>
            <a:custGeom>
              <a:avLst/>
              <a:gdLst/>
              <a:ahLst/>
              <a:cxnLst/>
              <a:rect r="r" b="b" t="t" l="l"/>
              <a:pathLst>
                <a:path h="1713603" w="3795880">
                  <a:moveTo>
                    <a:pt x="27194" y="0"/>
                  </a:moveTo>
                  <a:lnTo>
                    <a:pt x="3768686" y="0"/>
                  </a:lnTo>
                  <a:cubicBezTo>
                    <a:pt x="3775898" y="0"/>
                    <a:pt x="3782815" y="2865"/>
                    <a:pt x="3787915" y="7965"/>
                  </a:cubicBezTo>
                  <a:cubicBezTo>
                    <a:pt x="3793015" y="13065"/>
                    <a:pt x="3795880" y="19982"/>
                    <a:pt x="3795880" y="27194"/>
                  </a:cubicBezTo>
                  <a:lnTo>
                    <a:pt x="3795880" y="1686408"/>
                  </a:lnTo>
                  <a:cubicBezTo>
                    <a:pt x="3795880" y="1693621"/>
                    <a:pt x="3793015" y="1700538"/>
                    <a:pt x="3787915" y="1705638"/>
                  </a:cubicBezTo>
                  <a:cubicBezTo>
                    <a:pt x="3782815" y="1710737"/>
                    <a:pt x="3775898" y="1713603"/>
                    <a:pt x="3768686" y="1713603"/>
                  </a:cubicBezTo>
                  <a:lnTo>
                    <a:pt x="27194" y="1713603"/>
                  </a:lnTo>
                  <a:cubicBezTo>
                    <a:pt x="19982" y="1713603"/>
                    <a:pt x="13065" y="1710737"/>
                    <a:pt x="7965" y="1705638"/>
                  </a:cubicBezTo>
                  <a:cubicBezTo>
                    <a:pt x="2865" y="1700538"/>
                    <a:pt x="0" y="1693621"/>
                    <a:pt x="0" y="1686408"/>
                  </a:cubicBezTo>
                  <a:lnTo>
                    <a:pt x="0" y="27194"/>
                  </a:lnTo>
                  <a:cubicBezTo>
                    <a:pt x="0" y="19982"/>
                    <a:pt x="2865" y="13065"/>
                    <a:pt x="7965" y="7965"/>
                  </a:cubicBezTo>
                  <a:cubicBezTo>
                    <a:pt x="13065" y="2865"/>
                    <a:pt x="19982" y="0"/>
                    <a:pt x="27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95880" cy="1751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46135" y="9049889"/>
            <a:ext cx="6455423" cy="673495"/>
            <a:chOff x="0" y="0"/>
            <a:chExt cx="1700194" cy="1773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0194" cy="177381"/>
            </a:xfrm>
            <a:custGeom>
              <a:avLst/>
              <a:gdLst/>
              <a:ahLst/>
              <a:cxnLst/>
              <a:rect r="r" b="b" t="t" l="l"/>
              <a:pathLst>
                <a:path h="177381" w="1700194">
                  <a:moveTo>
                    <a:pt x="20388" y="0"/>
                  </a:moveTo>
                  <a:lnTo>
                    <a:pt x="1679806" y="0"/>
                  </a:lnTo>
                  <a:cubicBezTo>
                    <a:pt x="1685213" y="0"/>
                    <a:pt x="1690399" y="2148"/>
                    <a:pt x="1694222" y="5971"/>
                  </a:cubicBezTo>
                  <a:cubicBezTo>
                    <a:pt x="1698046" y="9795"/>
                    <a:pt x="1700194" y="14981"/>
                    <a:pt x="1700194" y="20388"/>
                  </a:cubicBezTo>
                  <a:lnTo>
                    <a:pt x="1700194" y="156993"/>
                  </a:lnTo>
                  <a:cubicBezTo>
                    <a:pt x="1700194" y="168253"/>
                    <a:pt x="1691066" y="177381"/>
                    <a:pt x="1679806" y="177381"/>
                  </a:cubicBezTo>
                  <a:lnTo>
                    <a:pt x="20388" y="177381"/>
                  </a:lnTo>
                  <a:cubicBezTo>
                    <a:pt x="14981" y="177381"/>
                    <a:pt x="9795" y="175233"/>
                    <a:pt x="5971" y="171410"/>
                  </a:cubicBezTo>
                  <a:cubicBezTo>
                    <a:pt x="2148" y="167586"/>
                    <a:pt x="0" y="162401"/>
                    <a:pt x="0" y="156993"/>
                  </a:cubicBezTo>
                  <a:lnTo>
                    <a:pt x="0" y="20388"/>
                  </a:lnTo>
                  <a:cubicBezTo>
                    <a:pt x="0" y="14981"/>
                    <a:pt x="2148" y="9795"/>
                    <a:pt x="5971" y="5971"/>
                  </a:cubicBezTo>
                  <a:cubicBezTo>
                    <a:pt x="9795" y="2148"/>
                    <a:pt x="14981" y="0"/>
                    <a:pt x="20388" y="0"/>
                  </a:cubicBezTo>
                  <a:close/>
                </a:path>
              </a:pathLst>
            </a:custGeom>
            <a:solidFill>
              <a:srgbClr val="FEF6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00194" cy="23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700</a:t>
              </a: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MHz ARM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46135" y="3776534"/>
            <a:ext cx="6455423" cy="5035230"/>
          </a:xfrm>
          <a:custGeom>
            <a:avLst/>
            <a:gdLst/>
            <a:ahLst/>
            <a:cxnLst/>
            <a:rect r="r" b="b" t="t" l="l"/>
            <a:pathLst>
              <a:path h="5035230" w="6455423">
                <a:moveTo>
                  <a:pt x="0" y="0"/>
                </a:moveTo>
                <a:lnTo>
                  <a:pt x="6455423" y="0"/>
                </a:lnTo>
                <a:lnTo>
                  <a:pt x="6455423" y="5035230"/>
                </a:lnTo>
                <a:lnTo>
                  <a:pt x="0" y="50352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32188" y="3776534"/>
            <a:ext cx="6381281" cy="5035230"/>
          </a:xfrm>
          <a:custGeom>
            <a:avLst/>
            <a:gdLst/>
            <a:ahLst/>
            <a:cxnLst/>
            <a:rect r="r" b="b" t="t" l="l"/>
            <a:pathLst>
              <a:path h="5035230" w="6381281">
                <a:moveTo>
                  <a:pt x="0" y="0"/>
                </a:moveTo>
                <a:lnTo>
                  <a:pt x="6381282" y="0"/>
                </a:lnTo>
                <a:lnTo>
                  <a:pt x="6381282" y="5035230"/>
                </a:lnTo>
                <a:lnTo>
                  <a:pt x="0" y="5035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54243" y="1042209"/>
            <a:ext cx="7801542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EXPERIMENTOS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532188" y="8983214"/>
            <a:ext cx="6381281" cy="673495"/>
            <a:chOff x="0" y="0"/>
            <a:chExt cx="1680667" cy="1773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0667" cy="177381"/>
            </a:xfrm>
            <a:custGeom>
              <a:avLst/>
              <a:gdLst/>
              <a:ahLst/>
              <a:cxnLst/>
              <a:rect r="r" b="b" t="t" l="l"/>
              <a:pathLst>
                <a:path h="177381" w="1680667">
                  <a:moveTo>
                    <a:pt x="20625" y="0"/>
                  </a:moveTo>
                  <a:lnTo>
                    <a:pt x="1660042" y="0"/>
                  </a:lnTo>
                  <a:cubicBezTo>
                    <a:pt x="1665512" y="0"/>
                    <a:pt x="1670758" y="2173"/>
                    <a:pt x="1674626" y="6041"/>
                  </a:cubicBezTo>
                  <a:cubicBezTo>
                    <a:pt x="1678494" y="9909"/>
                    <a:pt x="1680667" y="15155"/>
                    <a:pt x="1680667" y="20625"/>
                  </a:cubicBezTo>
                  <a:lnTo>
                    <a:pt x="1680667" y="156757"/>
                  </a:lnTo>
                  <a:cubicBezTo>
                    <a:pt x="1680667" y="168147"/>
                    <a:pt x="1671433" y="177381"/>
                    <a:pt x="1660042" y="177381"/>
                  </a:cubicBezTo>
                  <a:lnTo>
                    <a:pt x="20625" y="177381"/>
                  </a:lnTo>
                  <a:cubicBezTo>
                    <a:pt x="15155" y="177381"/>
                    <a:pt x="9909" y="175208"/>
                    <a:pt x="6041" y="171341"/>
                  </a:cubicBezTo>
                  <a:cubicBezTo>
                    <a:pt x="2173" y="167473"/>
                    <a:pt x="0" y="162227"/>
                    <a:pt x="0" y="156757"/>
                  </a:cubicBezTo>
                  <a:lnTo>
                    <a:pt x="0" y="20625"/>
                  </a:lnTo>
                  <a:cubicBezTo>
                    <a:pt x="0" y="15155"/>
                    <a:pt x="2173" y="9909"/>
                    <a:pt x="6041" y="6041"/>
                  </a:cubicBezTo>
                  <a:cubicBezTo>
                    <a:pt x="9909" y="2173"/>
                    <a:pt x="15155" y="0"/>
                    <a:pt x="20625" y="0"/>
                  </a:cubicBezTo>
                  <a:close/>
                </a:path>
              </a:pathLst>
            </a:custGeom>
            <a:solidFill>
              <a:srgbClr val="FEF6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680667" cy="23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2260</a:t>
              </a:r>
              <a:r>
                <a:rPr lang="en-US" b="true" sz="26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MHz ARM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93373" y="1488266"/>
            <a:ext cx="7131854" cy="9334888"/>
          </a:xfrm>
          <a:custGeom>
            <a:avLst/>
            <a:gdLst/>
            <a:ahLst/>
            <a:cxnLst/>
            <a:rect r="r" b="b" t="t" l="l"/>
            <a:pathLst>
              <a:path h="9334888" w="7131854">
                <a:moveTo>
                  <a:pt x="0" y="0"/>
                </a:moveTo>
                <a:lnTo>
                  <a:pt x="7131854" y="0"/>
                </a:lnTo>
                <a:lnTo>
                  <a:pt x="7131854" y="9334888"/>
                </a:lnTo>
                <a:lnTo>
                  <a:pt x="0" y="93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20655" y="5538491"/>
            <a:ext cx="11246689" cy="1343924"/>
            <a:chOff x="0" y="0"/>
            <a:chExt cx="2962091" cy="3539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2091" cy="353955"/>
            </a:xfrm>
            <a:custGeom>
              <a:avLst/>
              <a:gdLst/>
              <a:ahLst/>
              <a:cxnLst/>
              <a:rect r="r" b="b" t="t" l="l"/>
              <a:pathLst>
                <a:path h="353955" w="2962091">
                  <a:moveTo>
                    <a:pt x="34849" y="0"/>
                  </a:moveTo>
                  <a:lnTo>
                    <a:pt x="2927242" y="0"/>
                  </a:lnTo>
                  <a:cubicBezTo>
                    <a:pt x="2936485" y="0"/>
                    <a:pt x="2945349" y="3672"/>
                    <a:pt x="2951884" y="10207"/>
                  </a:cubicBezTo>
                  <a:cubicBezTo>
                    <a:pt x="2958420" y="16742"/>
                    <a:pt x="2962091" y="25606"/>
                    <a:pt x="2962091" y="34849"/>
                  </a:cubicBezTo>
                  <a:lnTo>
                    <a:pt x="2962091" y="319106"/>
                  </a:lnTo>
                  <a:cubicBezTo>
                    <a:pt x="2962091" y="338353"/>
                    <a:pt x="2946489" y="353955"/>
                    <a:pt x="2927242" y="353955"/>
                  </a:cubicBezTo>
                  <a:lnTo>
                    <a:pt x="34849" y="353955"/>
                  </a:lnTo>
                  <a:cubicBezTo>
                    <a:pt x="25606" y="353955"/>
                    <a:pt x="16742" y="350284"/>
                    <a:pt x="10207" y="343748"/>
                  </a:cubicBezTo>
                  <a:cubicBezTo>
                    <a:pt x="3672" y="337213"/>
                    <a:pt x="0" y="328349"/>
                    <a:pt x="0" y="319106"/>
                  </a:cubicBezTo>
                  <a:lnTo>
                    <a:pt x="0" y="34849"/>
                  </a:lnTo>
                  <a:cubicBezTo>
                    <a:pt x="0" y="25606"/>
                    <a:pt x="3672" y="16742"/>
                    <a:pt x="10207" y="10207"/>
                  </a:cubicBezTo>
                  <a:cubicBezTo>
                    <a:pt x="16742" y="3672"/>
                    <a:pt x="25606" y="0"/>
                    <a:pt x="34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62091" cy="392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20655" y="3604017"/>
            <a:ext cx="11246689" cy="1343924"/>
            <a:chOff x="0" y="0"/>
            <a:chExt cx="2962091" cy="3539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2091" cy="353955"/>
            </a:xfrm>
            <a:custGeom>
              <a:avLst/>
              <a:gdLst/>
              <a:ahLst/>
              <a:cxnLst/>
              <a:rect r="r" b="b" t="t" l="l"/>
              <a:pathLst>
                <a:path h="353955" w="2962091">
                  <a:moveTo>
                    <a:pt x="34849" y="0"/>
                  </a:moveTo>
                  <a:lnTo>
                    <a:pt x="2927242" y="0"/>
                  </a:lnTo>
                  <a:cubicBezTo>
                    <a:pt x="2936485" y="0"/>
                    <a:pt x="2945349" y="3672"/>
                    <a:pt x="2951884" y="10207"/>
                  </a:cubicBezTo>
                  <a:cubicBezTo>
                    <a:pt x="2958420" y="16742"/>
                    <a:pt x="2962091" y="25606"/>
                    <a:pt x="2962091" y="34849"/>
                  </a:cubicBezTo>
                  <a:lnTo>
                    <a:pt x="2962091" y="319106"/>
                  </a:lnTo>
                  <a:cubicBezTo>
                    <a:pt x="2962091" y="338353"/>
                    <a:pt x="2946489" y="353955"/>
                    <a:pt x="2927242" y="353955"/>
                  </a:cubicBezTo>
                  <a:lnTo>
                    <a:pt x="34849" y="353955"/>
                  </a:lnTo>
                  <a:cubicBezTo>
                    <a:pt x="25606" y="353955"/>
                    <a:pt x="16742" y="350284"/>
                    <a:pt x="10207" y="343748"/>
                  </a:cubicBezTo>
                  <a:cubicBezTo>
                    <a:pt x="3672" y="337213"/>
                    <a:pt x="0" y="328349"/>
                    <a:pt x="0" y="319106"/>
                  </a:cubicBezTo>
                  <a:lnTo>
                    <a:pt x="0" y="34849"/>
                  </a:lnTo>
                  <a:cubicBezTo>
                    <a:pt x="0" y="25606"/>
                    <a:pt x="3672" y="16742"/>
                    <a:pt x="10207" y="10207"/>
                  </a:cubicBezTo>
                  <a:cubicBezTo>
                    <a:pt x="16742" y="3672"/>
                    <a:pt x="25606" y="0"/>
                    <a:pt x="34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62091" cy="392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875216" y="2658129"/>
            <a:ext cx="5750433" cy="8229600"/>
          </a:xfrm>
          <a:custGeom>
            <a:avLst/>
            <a:gdLst/>
            <a:ahLst/>
            <a:cxnLst/>
            <a:rect r="r" b="b" t="t" l="l"/>
            <a:pathLst>
              <a:path h="8229600" w="5750433">
                <a:moveTo>
                  <a:pt x="0" y="0"/>
                </a:moveTo>
                <a:lnTo>
                  <a:pt x="5750432" y="0"/>
                </a:lnTo>
                <a:lnTo>
                  <a:pt x="57504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7709" y="3493271"/>
            <a:ext cx="10632583" cy="140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7" spc="89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Víctor Ramos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321493">
            <a:off x="2112958" y="-1743408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21493">
            <a:off x="9776021" y="9794240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6" y="0"/>
                </a:lnTo>
                <a:lnTo>
                  <a:pt x="44201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20655" y="1668335"/>
            <a:ext cx="11246689" cy="1343924"/>
            <a:chOff x="0" y="0"/>
            <a:chExt cx="2962091" cy="3539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62091" cy="353955"/>
            </a:xfrm>
            <a:custGeom>
              <a:avLst/>
              <a:gdLst/>
              <a:ahLst/>
              <a:cxnLst/>
              <a:rect r="r" b="b" t="t" l="l"/>
              <a:pathLst>
                <a:path h="353955" w="2962091">
                  <a:moveTo>
                    <a:pt x="34849" y="0"/>
                  </a:moveTo>
                  <a:lnTo>
                    <a:pt x="2927242" y="0"/>
                  </a:lnTo>
                  <a:cubicBezTo>
                    <a:pt x="2936485" y="0"/>
                    <a:pt x="2945349" y="3672"/>
                    <a:pt x="2951884" y="10207"/>
                  </a:cubicBezTo>
                  <a:cubicBezTo>
                    <a:pt x="2958420" y="16742"/>
                    <a:pt x="2962091" y="25606"/>
                    <a:pt x="2962091" y="34849"/>
                  </a:cubicBezTo>
                  <a:lnTo>
                    <a:pt x="2962091" y="319106"/>
                  </a:lnTo>
                  <a:cubicBezTo>
                    <a:pt x="2962091" y="338353"/>
                    <a:pt x="2946489" y="353955"/>
                    <a:pt x="2927242" y="353955"/>
                  </a:cubicBezTo>
                  <a:lnTo>
                    <a:pt x="34849" y="353955"/>
                  </a:lnTo>
                  <a:cubicBezTo>
                    <a:pt x="25606" y="353955"/>
                    <a:pt x="16742" y="350284"/>
                    <a:pt x="10207" y="343748"/>
                  </a:cubicBezTo>
                  <a:cubicBezTo>
                    <a:pt x="3672" y="337213"/>
                    <a:pt x="0" y="328349"/>
                    <a:pt x="0" y="319106"/>
                  </a:cubicBezTo>
                  <a:lnTo>
                    <a:pt x="0" y="34849"/>
                  </a:lnTo>
                  <a:cubicBezTo>
                    <a:pt x="0" y="25606"/>
                    <a:pt x="3672" y="16742"/>
                    <a:pt x="10207" y="10207"/>
                  </a:cubicBezTo>
                  <a:cubicBezTo>
                    <a:pt x="16742" y="3672"/>
                    <a:pt x="25606" y="0"/>
                    <a:pt x="34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62091" cy="392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520655" y="7468254"/>
            <a:ext cx="11246689" cy="1343924"/>
            <a:chOff x="0" y="0"/>
            <a:chExt cx="2962091" cy="3539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62091" cy="353955"/>
            </a:xfrm>
            <a:custGeom>
              <a:avLst/>
              <a:gdLst/>
              <a:ahLst/>
              <a:cxnLst/>
              <a:rect r="r" b="b" t="t" l="l"/>
              <a:pathLst>
                <a:path h="353955" w="2962091">
                  <a:moveTo>
                    <a:pt x="34849" y="0"/>
                  </a:moveTo>
                  <a:lnTo>
                    <a:pt x="2927242" y="0"/>
                  </a:lnTo>
                  <a:cubicBezTo>
                    <a:pt x="2936485" y="0"/>
                    <a:pt x="2945349" y="3672"/>
                    <a:pt x="2951884" y="10207"/>
                  </a:cubicBezTo>
                  <a:cubicBezTo>
                    <a:pt x="2958420" y="16742"/>
                    <a:pt x="2962091" y="25606"/>
                    <a:pt x="2962091" y="34849"/>
                  </a:cubicBezTo>
                  <a:lnTo>
                    <a:pt x="2962091" y="319106"/>
                  </a:lnTo>
                  <a:cubicBezTo>
                    <a:pt x="2962091" y="338353"/>
                    <a:pt x="2946489" y="353955"/>
                    <a:pt x="2927242" y="353955"/>
                  </a:cubicBezTo>
                  <a:lnTo>
                    <a:pt x="34849" y="353955"/>
                  </a:lnTo>
                  <a:cubicBezTo>
                    <a:pt x="25606" y="353955"/>
                    <a:pt x="16742" y="350284"/>
                    <a:pt x="10207" y="343748"/>
                  </a:cubicBezTo>
                  <a:cubicBezTo>
                    <a:pt x="3672" y="337213"/>
                    <a:pt x="0" y="328349"/>
                    <a:pt x="0" y="319106"/>
                  </a:cubicBezTo>
                  <a:lnTo>
                    <a:pt x="0" y="34849"/>
                  </a:lnTo>
                  <a:cubicBezTo>
                    <a:pt x="0" y="25606"/>
                    <a:pt x="3672" y="16742"/>
                    <a:pt x="10207" y="10207"/>
                  </a:cubicBezTo>
                  <a:cubicBezTo>
                    <a:pt x="16742" y="3672"/>
                    <a:pt x="25606" y="0"/>
                    <a:pt x="34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62091" cy="392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520655" y="7361072"/>
            <a:ext cx="11246689" cy="139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7" spc="89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Amara Innocent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7709" y="5424191"/>
            <a:ext cx="10632583" cy="140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7" spc="89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Alejandro González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0109" y="1558194"/>
            <a:ext cx="10632583" cy="140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7" spc="89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Enrique Barac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2565" y="2674738"/>
            <a:ext cx="16562869" cy="8050091"/>
            <a:chOff x="0" y="0"/>
            <a:chExt cx="4362237" cy="2120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2237" cy="2120189"/>
            </a:xfrm>
            <a:custGeom>
              <a:avLst/>
              <a:gdLst/>
              <a:ahLst/>
              <a:cxnLst/>
              <a:rect r="r" b="b" t="t" l="l"/>
              <a:pathLst>
                <a:path h="2120189" w="4362237">
                  <a:moveTo>
                    <a:pt x="23839" y="0"/>
                  </a:moveTo>
                  <a:lnTo>
                    <a:pt x="4338398" y="0"/>
                  </a:lnTo>
                  <a:cubicBezTo>
                    <a:pt x="4344721" y="0"/>
                    <a:pt x="4350784" y="2512"/>
                    <a:pt x="4355255" y="6982"/>
                  </a:cubicBezTo>
                  <a:cubicBezTo>
                    <a:pt x="4359726" y="11453"/>
                    <a:pt x="4362237" y="17516"/>
                    <a:pt x="4362237" y="23839"/>
                  </a:cubicBezTo>
                  <a:lnTo>
                    <a:pt x="4362237" y="2096350"/>
                  </a:lnTo>
                  <a:cubicBezTo>
                    <a:pt x="4362237" y="2102672"/>
                    <a:pt x="4359726" y="2108736"/>
                    <a:pt x="4355255" y="2113206"/>
                  </a:cubicBezTo>
                  <a:cubicBezTo>
                    <a:pt x="4350784" y="2117677"/>
                    <a:pt x="4344721" y="2120189"/>
                    <a:pt x="4338398" y="2120189"/>
                  </a:cubicBezTo>
                  <a:lnTo>
                    <a:pt x="23839" y="2120189"/>
                  </a:lnTo>
                  <a:cubicBezTo>
                    <a:pt x="17516" y="2120189"/>
                    <a:pt x="11453" y="2117677"/>
                    <a:pt x="6982" y="2113206"/>
                  </a:cubicBezTo>
                  <a:cubicBezTo>
                    <a:pt x="2512" y="2108736"/>
                    <a:pt x="0" y="2102672"/>
                    <a:pt x="0" y="2096350"/>
                  </a:cubicBezTo>
                  <a:lnTo>
                    <a:pt x="0" y="23839"/>
                  </a:lnTo>
                  <a:cubicBezTo>
                    <a:pt x="0" y="17516"/>
                    <a:pt x="2512" y="11453"/>
                    <a:pt x="6982" y="6982"/>
                  </a:cubicBezTo>
                  <a:cubicBezTo>
                    <a:pt x="11453" y="2512"/>
                    <a:pt x="17516" y="0"/>
                    <a:pt x="23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62237" cy="215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9411" y="1104239"/>
            <a:ext cx="18845984" cy="1089547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18180" y="622393"/>
            <a:ext cx="13867342" cy="18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COMPARATIVA AES 128 / SHA1 4256b / SHA2 8448b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4755" y="2537738"/>
            <a:ext cx="14698491" cy="8235562"/>
            <a:chOff x="0" y="0"/>
            <a:chExt cx="3871207" cy="2169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1208" cy="2169037"/>
            </a:xfrm>
            <a:custGeom>
              <a:avLst/>
              <a:gdLst/>
              <a:ahLst/>
              <a:cxnLst/>
              <a:rect r="r" b="b" t="t" l="l"/>
              <a:pathLst>
                <a:path h="2169037" w="3871208">
                  <a:moveTo>
                    <a:pt x="26862" y="0"/>
                  </a:moveTo>
                  <a:lnTo>
                    <a:pt x="3844345" y="0"/>
                  </a:lnTo>
                  <a:cubicBezTo>
                    <a:pt x="3851470" y="0"/>
                    <a:pt x="3858302" y="2830"/>
                    <a:pt x="3863340" y="7868"/>
                  </a:cubicBezTo>
                  <a:cubicBezTo>
                    <a:pt x="3868377" y="12906"/>
                    <a:pt x="3871208" y="19738"/>
                    <a:pt x="3871208" y="26862"/>
                  </a:cubicBezTo>
                  <a:lnTo>
                    <a:pt x="3871208" y="2142174"/>
                  </a:lnTo>
                  <a:cubicBezTo>
                    <a:pt x="3871208" y="2157010"/>
                    <a:pt x="3859181" y="2169037"/>
                    <a:pt x="3844345" y="2169037"/>
                  </a:cubicBezTo>
                  <a:lnTo>
                    <a:pt x="26862" y="2169037"/>
                  </a:lnTo>
                  <a:cubicBezTo>
                    <a:pt x="12027" y="2169037"/>
                    <a:pt x="0" y="2157010"/>
                    <a:pt x="0" y="2142174"/>
                  </a:cubicBezTo>
                  <a:lnTo>
                    <a:pt x="0" y="26862"/>
                  </a:lnTo>
                  <a:cubicBezTo>
                    <a:pt x="0" y="12027"/>
                    <a:pt x="12027" y="0"/>
                    <a:pt x="268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71207" cy="2207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4906" y="932894"/>
            <a:ext cx="17638189" cy="1091920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1955" y="845785"/>
            <a:ext cx="14551290" cy="164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60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COMPARATIVA RND / RSA sig-dec / RSA ver-enc / ECDH operationS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8180" y="622303"/>
            <a:ext cx="13867342" cy="186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6849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CONCLUSIón DE EXPERIMENTOS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97505" y="2871338"/>
            <a:ext cx="17294321" cy="4849265"/>
            <a:chOff x="0" y="0"/>
            <a:chExt cx="4554883" cy="1277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4883" cy="1277173"/>
            </a:xfrm>
            <a:custGeom>
              <a:avLst/>
              <a:gdLst/>
              <a:ahLst/>
              <a:cxnLst/>
              <a:rect r="r" b="b" t="t" l="l"/>
              <a:pathLst>
                <a:path h="1277173" w="4554883">
                  <a:moveTo>
                    <a:pt x="22663" y="0"/>
                  </a:moveTo>
                  <a:lnTo>
                    <a:pt x="4532220" y="0"/>
                  </a:lnTo>
                  <a:cubicBezTo>
                    <a:pt x="4538231" y="0"/>
                    <a:pt x="4543995" y="2388"/>
                    <a:pt x="4548245" y="6638"/>
                  </a:cubicBezTo>
                  <a:cubicBezTo>
                    <a:pt x="4552495" y="10888"/>
                    <a:pt x="4554883" y="16652"/>
                    <a:pt x="4554883" y="22663"/>
                  </a:cubicBezTo>
                  <a:lnTo>
                    <a:pt x="4554883" y="1254510"/>
                  </a:lnTo>
                  <a:cubicBezTo>
                    <a:pt x="4554883" y="1260521"/>
                    <a:pt x="4552495" y="1266285"/>
                    <a:pt x="4548245" y="1270535"/>
                  </a:cubicBezTo>
                  <a:cubicBezTo>
                    <a:pt x="4543995" y="1274785"/>
                    <a:pt x="4538231" y="1277173"/>
                    <a:pt x="4532220" y="1277173"/>
                  </a:cubicBezTo>
                  <a:lnTo>
                    <a:pt x="22663" y="1277173"/>
                  </a:lnTo>
                  <a:cubicBezTo>
                    <a:pt x="16652" y="1277173"/>
                    <a:pt x="10888" y="1274785"/>
                    <a:pt x="6638" y="1270535"/>
                  </a:cubicBezTo>
                  <a:cubicBezTo>
                    <a:pt x="2388" y="1266285"/>
                    <a:pt x="0" y="1260521"/>
                    <a:pt x="0" y="1254510"/>
                  </a:cubicBezTo>
                  <a:lnTo>
                    <a:pt x="0" y="22663"/>
                  </a:lnTo>
                  <a:cubicBezTo>
                    <a:pt x="0" y="16652"/>
                    <a:pt x="2388" y="10888"/>
                    <a:pt x="6638" y="6638"/>
                  </a:cubicBezTo>
                  <a:cubicBezTo>
                    <a:pt x="10888" y="2388"/>
                    <a:pt x="16652" y="0"/>
                    <a:pt x="226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554883" cy="135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906767" indent="-453384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AES y RND son adecuados para dispositivos IoT de recursos muy limitados.</a:t>
              </a:r>
            </a:p>
            <a:p>
              <a:pPr algn="l" marL="906767" indent="-453384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SHA-1 y SHA-2 pueden ser problemáticos en hardware limitado.</a:t>
              </a:r>
            </a:p>
            <a:p>
              <a:pPr algn="l" marL="906767" indent="-453384" lvl="1">
                <a:lnSpc>
                  <a:spcPts val="5879"/>
                </a:lnSpc>
                <a:buFont typeface="Arial"/>
                <a:buChar char="•"/>
              </a:pPr>
              <a:r>
                <a:rPr lang="en-US" sz="41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RSA es demasiado lento para dispositivos IoT muy limitados.</a:t>
              </a:r>
            </a:p>
            <a:p>
              <a:pPr algn="l" marL="906767" indent="-453384" lvl="1">
                <a:lnSpc>
                  <a:spcPts val="58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1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 criptografía asimétrica y las operaciones con enteros grandes pueden usarse en dispositivos ARM.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7505" y="7977778"/>
            <a:ext cx="17294321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Los esquemas basados en emparejami</a:t>
            </a:r>
            <a:r>
              <a:rPr lang="en-US" sz="42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entos no son adecuados para dispositivos IoT.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8180" y="1460503"/>
            <a:ext cx="13867342" cy="102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6849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REQUISITOS DE MEMORIA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11375" y="1705082"/>
            <a:ext cx="12106561" cy="878300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586306" y="3515493"/>
            <a:ext cx="6468121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Los microcon</a:t>
            </a:r>
            <a:r>
              <a:rPr lang="en-US" b="true" sz="35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troladores con poca RAM son muy usados.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41614" y="2780663"/>
            <a:ext cx="1971199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SHA2-256b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6134142" y="3159492"/>
            <a:ext cx="1293328" cy="5162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16230600" cy="2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TÉCNICAS DE PRESERVACIÓN DE LA PRIVACIDAD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86593"/>
            <a:ext cx="16428005" cy="539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Enfoques generales de privacidad y k-anonimato </a:t>
            </a:r>
          </a:p>
          <a:p>
            <a:pPr algn="l">
              <a:lnSpc>
                <a:spcPts val="2538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Cifrado homomórfico</a:t>
            </a:r>
          </a:p>
          <a:p>
            <a:pPr algn="l">
              <a:lnSpc>
                <a:spcPts val="2538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Group signatures y ring signatures</a:t>
            </a:r>
          </a:p>
          <a:p>
            <a:pPr algn="l">
              <a:lnSpc>
                <a:spcPts val="2538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Attribute-Based Signatures (ABS) y Attribute-Based Encryption (ABE)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973" y="1047750"/>
            <a:ext cx="13917459" cy="2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Enfoques generales de privacidad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03211"/>
            <a:ext cx="16428005" cy="673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384" indent="-461692" lvl="1">
              <a:lnSpc>
                <a:spcPts val="5987"/>
              </a:lnSpc>
              <a:buFont typeface="Arial"/>
              <a:buChar char="•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Enfoques generales de privacidad:</a:t>
            </a:r>
          </a:p>
          <a:p>
            <a:pPr algn="l" marL="1846768" indent="-615589" lvl="2">
              <a:lnSpc>
                <a:spcPts val="5987"/>
              </a:lnSpc>
              <a:buFont typeface="Arial"/>
              <a:buChar char="⚬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Cifrado</a:t>
            </a:r>
          </a:p>
          <a:p>
            <a:pPr algn="l" marL="1846768" indent="-615589" lvl="2">
              <a:lnSpc>
                <a:spcPts val="5987"/>
              </a:lnSpc>
              <a:buFont typeface="Arial"/>
              <a:buChar char="⚬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E</a:t>
            </a: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nmascaramiento</a:t>
            </a:r>
          </a:p>
          <a:p>
            <a:pPr algn="l" marL="1846768" indent="-615589" lvl="2">
              <a:lnSpc>
                <a:spcPts val="5987"/>
              </a:lnSpc>
              <a:buFont typeface="Arial"/>
              <a:buChar char="⚬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P</a:t>
            </a: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seudonimización</a:t>
            </a:r>
          </a:p>
          <a:p>
            <a:pPr algn="l" marL="923384" indent="-461692" lvl="1">
              <a:lnSpc>
                <a:spcPts val="5987"/>
              </a:lnSpc>
              <a:buFont typeface="Arial"/>
              <a:buChar char="•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Cifrado simétrico --&gt; técnica fundamental</a:t>
            </a:r>
          </a:p>
          <a:p>
            <a:pPr algn="l" marL="923384" indent="-461692" lvl="1">
              <a:lnSpc>
                <a:spcPts val="5987"/>
              </a:lnSpc>
              <a:buFont typeface="Arial"/>
              <a:buChar char="•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RSA, ElGamal --&gt; simplifican la distribución de claves</a:t>
            </a:r>
          </a:p>
          <a:p>
            <a:pPr algn="l" marL="1846768" indent="-615589" lvl="2">
              <a:lnSpc>
                <a:spcPts val="5987"/>
              </a:lnSpc>
              <a:buFont typeface="Arial"/>
              <a:buChar char="⚬"/>
            </a:pPr>
            <a:r>
              <a:rPr lang="en-US" sz="4276" spc="47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Coste computacional elevado</a:t>
            </a:r>
          </a:p>
          <a:p>
            <a:pPr algn="l">
              <a:lnSpc>
                <a:spcPts val="5987"/>
              </a:lnSpc>
            </a:pPr>
          </a:p>
          <a:p>
            <a:pPr algn="l">
              <a:lnSpc>
                <a:spcPts val="598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23170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69259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6979" y="2871338"/>
            <a:ext cx="6429577" cy="7074103"/>
            <a:chOff x="0" y="0"/>
            <a:chExt cx="1693386" cy="1863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386" cy="1863138"/>
            </a:xfrm>
            <a:custGeom>
              <a:avLst/>
              <a:gdLst/>
              <a:ahLst/>
              <a:cxnLst/>
              <a:rect r="r" b="b" t="t" l="l"/>
              <a:pathLst>
                <a:path h="1863138" w="1693386">
                  <a:moveTo>
                    <a:pt x="60958" y="0"/>
                  </a:moveTo>
                  <a:lnTo>
                    <a:pt x="1632428" y="0"/>
                  </a:lnTo>
                  <a:cubicBezTo>
                    <a:pt x="1648595" y="0"/>
                    <a:pt x="1664100" y="6422"/>
                    <a:pt x="1675532" y="17854"/>
                  </a:cubicBezTo>
                  <a:cubicBezTo>
                    <a:pt x="1686964" y="29286"/>
                    <a:pt x="1693386" y="44791"/>
                    <a:pt x="1693386" y="60958"/>
                  </a:cubicBezTo>
                  <a:lnTo>
                    <a:pt x="1693386" y="1802180"/>
                  </a:lnTo>
                  <a:cubicBezTo>
                    <a:pt x="1693386" y="1818347"/>
                    <a:pt x="1686964" y="1833852"/>
                    <a:pt x="1675532" y="1845284"/>
                  </a:cubicBezTo>
                  <a:cubicBezTo>
                    <a:pt x="1664100" y="1856716"/>
                    <a:pt x="1648595" y="1863138"/>
                    <a:pt x="1632428" y="1863138"/>
                  </a:cubicBezTo>
                  <a:lnTo>
                    <a:pt x="60958" y="1863138"/>
                  </a:lnTo>
                  <a:cubicBezTo>
                    <a:pt x="27292" y="1863138"/>
                    <a:pt x="0" y="1835846"/>
                    <a:pt x="0" y="1802180"/>
                  </a:cubicBezTo>
                  <a:lnTo>
                    <a:pt x="0" y="60958"/>
                  </a:lnTo>
                  <a:cubicBezTo>
                    <a:pt x="0" y="44791"/>
                    <a:pt x="6422" y="29286"/>
                    <a:pt x="17854" y="17854"/>
                  </a:cubicBezTo>
                  <a:cubicBezTo>
                    <a:pt x="29286" y="6422"/>
                    <a:pt x="44791" y="0"/>
                    <a:pt x="609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93386" cy="1910763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Mide el riesgo de que agentes externos puedan obtener información de carácter personal a partir de datos anonimizados.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𝐾 − 1 individuos que comparten valores de atributos con un individuo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69108" y="8000532"/>
            <a:ext cx="905319" cy="9053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051851" y="3465458"/>
          <a:ext cx="8115300" cy="6479982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</a:tblGrid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Código Postal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Edad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Colesterol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37003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28108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24700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24700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37003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28108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 1"/>
                          <a:ea typeface="Open Sans 1"/>
                          <a:cs typeface="Open Sans 1"/>
                          <a:sym typeface="Open Sans 1"/>
                        </a:rPr>
                        <a:t>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118180" y="1460503"/>
            <a:ext cx="13867342" cy="102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6849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K-ANONIMATO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5113" y="9015400"/>
            <a:ext cx="5973308" cy="6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b="true" sz="3876" spc="42">
                <a:solidFill>
                  <a:srgbClr val="090147"/>
                </a:solidFill>
                <a:latin typeface="Krub Bold"/>
                <a:ea typeface="Krub Bold"/>
                <a:cs typeface="Krub Bold"/>
                <a:sym typeface="Krub Bold"/>
              </a:rPr>
              <a:t>Individuo K-Anónimo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1851" y="2804663"/>
            <a:ext cx="18522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 spc="37">
                <a:solidFill>
                  <a:srgbClr val="090147"/>
                </a:solidFill>
                <a:latin typeface="Krub Bold"/>
                <a:ea typeface="Krub Bold"/>
                <a:cs typeface="Krub Bold"/>
                <a:sym typeface="Krub Bold"/>
              </a:rPr>
              <a:t>Ejemplo: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32695" y="-1028700"/>
            <a:ext cx="3241350" cy="3283135"/>
          </a:xfrm>
          <a:custGeom>
            <a:avLst/>
            <a:gdLst/>
            <a:ahLst/>
            <a:cxnLst/>
            <a:rect r="r" b="b" t="t" l="l"/>
            <a:pathLst>
              <a:path h="3283135" w="3241350">
                <a:moveTo>
                  <a:pt x="0" y="0"/>
                </a:moveTo>
                <a:lnTo>
                  <a:pt x="3241350" y="0"/>
                </a:lnTo>
                <a:lnTo>
                  <a:pt x="3241350" y="3283135"/>
                </a:lnTo>
                <a:lnTo>
                  <a:pt x="0" y="328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734" y="-505617"/>
            <a:ext cx="2578551" cy="3043354"/>
          </a:xfrm>
          <a:custGeom>
            <a:avLst/>
            <a:gdLst/>
            <a:ahLst/>
            <a:cxnLst/>
            <a:rect r="r" b="b" t="t" l="l"/>
            <a:pathLst>
              <a:path h="3043354" w="2578551">
                <a:moveTo>
                  <a:pt x="0" y="0"/>
                </a:moveTo>
                <a:lnTo>
                  <a:pt x="2578551" y="0"/>
                </a:lnTo>
                <a:lnTo>
                  <a:pt x="2578551" y="3043355"/>
                </a:lnTo>
                <a:lnTo>
                  <a:pt x="0" y="304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1834" y="234306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cIFRADO HOMOMÓRFICO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998" y="1228696"/>
            <a:ext cx="16428005" cy="982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Cifrar datos sensibles y realizar operaciones sobre estos sin necesidad descifrarlos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PHE: C(5) x C(7) = C(5+7) </a:t>
            </a:r>
            <a:r>
              <a:rPr lang="en-US" b="true" sz="5076" spc="55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Paillier</a:t>
            </a:r>
          </a:p>
          <a:p>
            <a:pPr algn="l">
              <a:lnSpc>
                <a:spcPts val="7107"/>
              </a:lnSpc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                                   = C(5 x 7) </a:t>
            </a:r>
            <a:r>
              <a:rPr lang="en-US" sz="5076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RSA sin padding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FHE: C((5+7)</a:t>
            </a: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2</a:t>
            </a: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-3) → recursos computacionales y memoria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El más utilizado: esquema de Paillier</a:t>
            </a:r>
          </a:p>
          <a:p>
            <a:pPr algn="l">
              <a:lnSpc>
                <a:spcPts val="7107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435" y="1300626"/>
            <a:ext cx="16428005" cy="62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Operaciones aritméticas modulares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Propiedad aditiva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Cifrado:</a:t>
            </a: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Descifrado: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01834" y="234306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Esquema de paillier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91152" y="4136999"/>
            <a:ext cx="9120222" cy="6056783"/>
            <a:chOff x="0" y="0"/>
            <a:chExt cx="2402034" cy="15952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2034" cy="1595202"/>
            </a:xfrm>
            <a:custGeom>
              <a:avLst/>
              <a:gdLst/>
              <a:ahLst/>
              <a:cxnLst/>
              <a:rect r="r" b="b" t="t" l="l"/>
              <a:pathLst>
                <a:path h="1595202" w="2402034">
                  <a:moveTo>
                    <a:pt x="42974" y="0"/>
                  </a:moveTo>
                  <a:lnTo>
                    <a:pt x="2359059" y="0"/>
                  </a:lnTo>
                  <a:cubicBezTo>
                    <a:pt x="2370457" y="0"/>
                    <a:pt x="2381388" y="4528"/>
                    <a:pt x="2389447" y="12587"/>
                  </a:cubicBezTo>
                  <a:cubicBezTo>
                    <a:pt x="2397506" y="20646"/>
                    <a:pt x="2402034" y="31577"/>
                    <a:pt x="2402034" y="42974"/>
                  </a:cubicBezTo>
                  <a:lnTo>
                    <a:pt x="2402034" y="1552228"/>
                  </a:lnTo>
                  <a:cubicBezTo>
                    <a:pt x="2402034" y="1563625"/>
                    <a:pt x="2397506" y="1574556"/>
                    <a:pt x="2389447" y="1582615"/>
                  </a:cubicBezTo>
                  <a:cubicBezTo>
                    <a:pt x="2381388" y="1590674"/>
                    <a:pt x="2370457" y="1595202"/>
                    <a:pt x="2359059" y="1595202"/>
                  </a:cubicBezTo>
                  <a:lnTo>
                    <a:pt x="42974" y="1595202"/>
                  </a:lnTo>
                  <a:cubicBezTo>
                    <a:pt x="31577" y="1595202"/>
                    <a:pt x="20646" y="1590674"/>
                    <a:pt x="12587" y="1582615"/>
                  </a:cubicBezTo>
                  <a:cubicBezTo>
                    <a:pt x="4528" y="1574556"/>
                    <a:pt x="0" y="1563625"/>
                    <a:pt x="0" y="1552228"/>
                  </a:cubicBezTo>
                  <a:lnTo>
                    <a:pt x="0" y="42974"/>
                  </a:lnTo>
                  <a:cubicBezTo>
                    <a:pt x="0" y="31577"/>
                    <a:pt x="4528" y="20646"/>
                    <a:pt x="12587" y="12587"/>
                  </a:cubicBezTo>
                  <a:cubicBezTo>
                    <a:pt x="20646" y="4528"/>
                    <a:pt x="31577" y="0"/>
                    <a:pt x="42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2034" cy="163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76158" y="4474650"/>
            <a:ext cx="7437660" cy="1868759"/>
          </a:xfrm>
          <a:custGeom>
            <a:avLst/>
            <a:gdLst/>
            <a:ahLst/>
            <a:cxnLst/>
            <a:rect r="r" b="b" t="t" l="l"/>
            <a:pathLst>
              <a:path h="1868759" w="7437660">
                <a:moveTo>
                  <a:pt x="0" y="0"/>
                </a:moveTo>
                <a:lnTo>
                  <a:pt x="7437660" y="0"/>
                </a:lnTo>
                <a:lnTo>
                  <a:pt x="7437660" y="1868759"/>
                </a:lnTo>
                <a:lnTo>
                  <a:pt x="0" y="1868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55853" y="7344712"/>
            <a:ext cx="7678271" cy="1913588"/>
          </a:xfrm>
          <a:custGeom>
            <a:avLst/>
            <a:gdLst/>
            <a:ahLst/>
            <a:cxnLst/>
            <a:rect r="r" b="b" t="t" l="l"/>
            <a:pathLst>
              <a:path h="1913588" w="7678271">
                <a:moveTo>
                  <a:pt x="0" y="0"/>
                </a:moveTo>
                <a:lnTo>
                  <a:pt x="7678271" y="0"/>
                </a:lnTo>
                <a:lnTo>
                  <a:pt x="7678271" y="1913588"/>
                </a:lnTo>
                <a:lnTo>
                  <a:pt x="0" y="191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1295" y="2110382"/>
            <a:ext cx="16428005" cy="714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Dispositivos de alto rendimiento</a:t>
            </a:r>
          </a:p>
          <a:p>
            <a:pPr algn="l">
              <a:lnSpc>
                <a:spcPts val="7107"/>
              </a:lnSpc>
            </a:pPr>
          </a:p>
          <a:p>
            <a:pPr algn="l">
              <a:lnSpc>
                <a:spcPts val="7107"/>
              </a:lnSpc>
            </a:pPr>
          </a:p>
          <a:p>
            <a:pPr algn="l">
              <a:lnSpc>
                <a:spcPts val="7107"/>
              </a:lnSpc>
            </a:pPr>
          </a:p>
          <a:p>
            <a:pPr algn="l">
              <a:lnSpc>
                <a:spcPts val="7107"/>
              </a:lnSpc>
            </a:pPr>
          </a:p>
          <a:p>
            <a:pPr algn="l" marL="1096099" indent="-548050" lvl="1">
              <a:lnSpc>
                <a:spcPts val="7107"/>
              </a:lnSpc>
              <a:buFont typeface="Arial"/>
              <a:buChar char="•"/>
            </a:pPr>
            <a:r>
              <a:rPr lang="en-US" sz="5076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Dispositivos con recursos limitados</a:t>
            </a:r>
          </a:p>
          <a:p>
            <a:pPr algn="l">
              <a:lnSpc>
                <a:spcPts val="7107"/>
              </a:lnSpc>
            </a:pPr>
          </a:p>
          <a:p>
            <a:pPr algn="l">
              <a:lnSpc>
                <a:spcPts val="710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92866" y="1333471"/>
            <a:ext cx="3123423" cy="3123423"/>
          </a:xfrm>
          <a:custGeom>
            <a:avLst/>
            <a:gdLst/>
            <a:ahLst/>
            <a:cxnLst/>
            <a:rect r="r" b="b" t="t" l="l"/>
            <a:pathLst>
              <a:path h="3123423" w="3123423">
                <a:moveTo>
                  <a:pt x="0" y="0"/>
                </a:moveTo>
                <a:lnTo>
                  <a:pt x="3123423" y="0"/>
                </a:lnTo>
                <a:lnTo>
                  <a:pt x="3123423" y="3123423"/>
                </a:lnTo>
                <a:lnTo>
                  <a:pt x="0" y="312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8556" y="5736729"/>
            <a:ext cx="2987733" cy="2987733"/>
          </a:xfrm>
          <a:custGeom>
            <a:avLst/>
            <a:gdLst/>
            <a:ahLst/>
            <a:cxnLst/>
            <a:rect r="r" b="b" t="t" l="l"/>
            <a:pathLst>
              <a:path h="2987733" w="2987733">
                <a:moveTo>
                  <a:pt x="0" y="0"/>
                </a:moveTo>
                <a:lnTo>
                  <a:pt x="2987733" y="0"/>
                </a:lnTo>
                <a:lnTo>
                  <a:pt x="2987733" y="2987733"/>
                </a:lnTo>
                <a:lnTo>
                  <a:pt x="0" y="2987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1834" y="234306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CIFRADO HOMOMÓRFICO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5414" y="-12854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35768" y="781525"/>
            <a:ext cx="10420128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GUIÓN DE CONTENIDO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2330326" y="-560176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7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7" y="0"/>
                </a:lnTo>
                <a:lnTo>
                  <a:pt x="7147277" y="399354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86868" y="2576565"/>
            <a:ext cx="7658964" cy="6681735"/>
            <a:chOff x="0" y="0"/>
            <a:chExt cx="2017176" cy="17597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7176" cy="1759799"/>
            </a:xfrm>
            <a:custGeom>
              <a:avLst/>
              <a:gdLst/>
              <a:ahLst/>
              <a:cxnLst/>
              <a:rect r="r" b="b" t="t" l="l"/>
              <a:pathLst>
                <a:path h="1759799" w="2017176">
                  <a:moveTo>
                    <a:pt x="51173" y="0"/>
                  </a:moveTo>
                  <a:lnTo>
                    <a:pt x="1966002" y="0"/>
                  </a:lnTo>
                  <a:cubicBezTo>
                    <a:pt x="1994265" y="0"/>
                    <a:pt x="2017176" y="22911"/>
                    <a:pt x="2017176" y="51173"/>
                  </a:cubicBezTo>
                  <a:lnTo>
                    <a:pt x="2017176" y="1708625"/>
                  </a:lnTo>
                  <a:cubicBezTo>
                    <a:pt x="2017176" y="1736888"/>
                    <a:pt x="1994265" y="1759799"/>
                    <a:pt x="1966002" y="1759799"/>
                  </a:cubicBezTo>
                  <a:lnTo>
                    <a:pt x="51173" y="1759799"/>
                  </a:lnTo>
                  <a:cubicBezTo>
                    <a:pt x="22911" y="1759799"/>
                    <a:pt x="0" y="1736888"/>
                    <a:pt x="0" y="1708625"/>
                  </a:cubicBezTo>
                  <a:lnTo>
                    <a:pt x="0" y="51173"/>
                  </a:lnTo>
                  <a:cubicBezTo>
                    <a:pt x="0" y="22911"/>
                    <a:pt x="22911" y="0"/>
                    <a:pt x="511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17176" cy="179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49031" y="3082103"/>
            <a:ext cx="6734639" cy="560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673" indent="-431337" lvl="1">
              <a:lnSpc>
                <a:spcPts val="5593"/>
              </a:lnSpc>
              <a:buFont typeface="Arial"/>
              <a:buChar char="•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Introducción: IoT</a:t>
            </a:r>
          </a:p>
          <a:p>
            <a:pPr algn="l" marL="862673" indent="-431337" lvl="1">
              <a:lnSpc>
                <a:spcPts val="5593"/>
              </a:lnSpc>
              <a:buFont typeface="Arial"/>
              <a:buChar char="•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Artículos previos</a:t>
            </a:r>
          </a:p>
          <a:p>
            <a:pPr algn="l" marL="862673" indent="-431337" lvl="1">
              <a:lnSpc>
                <a:spcPts val="5593"/>
              </a:lnSpc>
              <a:buFont typeface="Arial"/>
              <a:buChar char="•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Soluciones</a:t>
            </a:r>
          </a:p>
          <a:p>
            <a:pPr algn="l" marL="1725346" indent="-575115" lvl="2">
              <a:lnSpc>
                <a:spcPts val="5593"/>
              </a:lnSpc>
              <a:buFont typeface="Arial"/>
              <a:buChar char="⚬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Experimentos</a:t>
            </a:r>
          </a:p>
          <a:p>
            <a:pPr algn="l" marL="1725346" indent="-575115" lvl="2">
              <a:lnSpc>
                <a:spcPts val="5593"/>
              </a:lnSpc>
              <a:buFont typeface="Arial"/>
              <a:buChar char="⚬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Técnicas de preservación de la privacidad</a:t>
            </a:r>
          </a:p>
          <a:p>
            <a:pPr algn="l" marL="862673" indent="-431337" lvl="1">
              <a:lnSpc>
                <a:spcPts val="5593"/>
              </a:lnSpc>
              <a:buFont typeface="Arial"/>
              <a:buChar char="•"/>
            </a:pPr>
            <a:r>
              <a:rPr lang="en-US" sz="3995" spc="43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Conclusión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27446" y="2576565"/>
            <a:ext cx="7131854" cy="9334888"/>
          </a:xfrm>
          <a:custGeom>
            <a:avLst/>
            <a:gdLst/>
            <a:ahLst/>
            <a:cxnLst/>
            <a:rect r="r" b="b" t="t" l="l"/>
            <a:pathLst>
              <a:path h="9334888" w="7131854">
                <a:moveTo>
                  <a:pt x="0" y="0"/>
                </a:moveTo>
                <a:lnTo>
                  <a:pt x="7131854" y="0"/>
                </a:lnTo>
                <a:lnTo>
                  <a:pt x="7131854" y="9334887"/>
                </a:lnTo>
                <a:lnTo>
                  <a:pt x="0" y="9334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781" y="4571242"/>
            <a:ext cx="8249219" cy="4919411"/>
          </a:xfrm>
          <a:custGeom>
            <a:avLst/>
            <a:gdLst/>
            <a:ahLst/>
            <a:cxnLst/>
            <a:rect r="r" b="b" t="t" l="l"/>
            <a:pathLst>
              <a:path h="4919411" w="8249219">
                <a:moveTo>
                  <a:pt x="0" y="0"/>
                </a:moveTo>
                <a:lnTo>
                  <a:pt x="8249219" y="0"/>
                </a:lnTo>
                <a:lnTo>
                  <a:pt x="8249219" y="4919412"/>
                </a:lnTo>
                <a:lnTo>
                  <a:pt x="0" y="4919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6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2713" y="4571242"/>
            <a:ext cx="4919411" cy="4919411"/>
          </a:xfrm>
          <a:custGeom>
            <a:avLst/>
            <a:gdLst/>
            <a:ahLst/>
            <a:cxnLst/>
            <a:rect r="r" b="b" t="t" l="l"/>
            <a:pathLst>
              <a:path h="4919411" w="4919411">
                <a:moveTo>
                  <a:pt x="0" y="0"/>
                </a:moveTo>
                <a:lnTo>
                  <a:pt x="4919411" y="0"/>
                </a:lnTo>
                <a:lnTo>
                  <a:pt x="4919411" y="4919412"/>
                </a:lnTo>
                <a:lnTo>
                  <a:pt x="0" y="491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4665" y="19050"/>
            <a:ext cx="13917459" cy="2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GROUP SIGNATURES Y RING SIGNATURES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8095" y="2815837"/>
            <a:ext cx="8115300" cy="26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6"/>
              </a:lnSpc>
            </a:pPr>
            <a:r>
              <a:rPr lang="en-US" sz="5068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Esquemas tradicionales</a:t>
            </a:r>
          </a:p>
          <a:p>
            <a:pPr algn="l">
              <a:lnSpc>
                <a:spcPts val="7096"/>
              </a:lnSpc>
            </a:pPr>
          </a:p>
          <a:p>
            <a:pPr algn="l">
              <a:lnSpc>
                <a:spcPts val="70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61185" y="2815837"/>
            <a:ext cx="8115300" cy="8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6"/>
              </a:lnSpc>
            </a:pPr>
            <a:r>
              <a:rPr lang="en-US" sz="5068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GS y RS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379" y="1579168"/>
            <a:ext cx="7128665" cy="7128665"/>
          </a:xfrm>
          <a:custGeom>
            <a:avLst/>
            <a:gdLst/>
            <a:ahLst/>
            <a:cxnLst/>
            <a:rect r="r" b="b" t="t" l="l"/>
            <a:pathLst>
              <a:path h="7128665" w="7128665">
                <a:moveTo>
                  <a:pt x="0" y="0"/>
                </a:moveTo>
                <a:lnTo>
                  <a:pt x="7128664" y="0"/>
                </a:lnTo>
                <a:lnTo>
                  <a:pt x="7128664" y="7128664"/>
                </a:lnTo>
                <a:lnTo>
                  <a:pt x="0" y="712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4665" y="19050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GROUP SIGNATURES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76824" y="1753035"/>
            <a:ext cx="8115300" cy="712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6"/>
              </a:lnSpc>
            </a:pPr>
            <a:r>
              <a:rPr lang="en-US" sz="5068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Clave pública del grupo: </a:t>
            </a:r>
            <a:r>
              <a:rPr lang="en-US" sz="5068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gpk</a:t>
            </a:r>
          </a:p>
          <a:p>
            <a:pPr algn="l">
              <a:lnSpc>
                <a:spcPts val="7096"/>
              </a:lnSpc>
            </a:pPr>
            <a:r>
              <a:rPr lang="en-US" sz="5068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Clave privada para cada miembro: </a:t>
            </a:r>
            <a:r>
              <a:rPr lang="en-US" sz="5068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gsk_i</a:t>
            </a:r>
          </a:p>
          <a:p>
            <a:pPr algn="l">
              <a:lnSpc>
                <a:spcPts val="7096"/>
              </a:lnSpc>
            </a:pPr>
            <a:r>
              <a:rPr lang="en-US" sz="5068" spc="55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Clave secreta del group manager: </a:t>
            </a:r>
            <a:r>
              <a:rPr lang="en-US" sz="5068" spc="55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gmsk</a:t>
            </a:r>
          </a:p>
          <a:p>
            <a:pPr algn="l">
              <a:lnSpc>
                <a:spcPts val="7096"/>
              </a:lnSpc>
            </a:pPr>
          </a:p>
          <a:p>
            <a:pPr algn="l">
              <a:lnSpc>
                <a:spcPts val="7096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665" y="19050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GROUP SIGNATURES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0926" y="4140702"/>
            <a:ext cx="17500593" cy="358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5112" spc="56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rPr>
              <a:t>Operaciones criptográficas muy costosas → dispositivos IoT con recursos limitados</a:t>
            </a:r>
          </a:p>
          <a:p>
            <a:pPr algn="l">
              <a:lnSpc>
                <a:spcPts val="7156"/>
              </a:lnSpc>
            </a:pPr>
          </a:p>
          <a:p>
            <a:pPr algn="l">
              <a:lnSpc>
                <a:spcPts val="715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99242" y="4963420"/>
            <a:ext cx="1468306" cy="1468306"/>
          </a:xfrm>
          <a:custGeom>
            <a:avLst/>
            <a:gdLst/>
            <a:ahLst/>
            <a:cxnLst/>
            <a:rect r="r" b="b" t="t" l="l"/>
            <a:pathLst>
              <a:path h="1468306" w="1468306">
                <a:moveTo>
                  <a:pt x="0" y="0"/>
                </a:moveTo>
                <a:lnTo>
                  <a:pt x="1468306" y="0"/>
                </a:lnTo>
                <a:lnTo>
                  <a:pt x="1468306" y="1468305"/>
                </a:lnTo>
                <a:lnTo>
                  <a:pt x="0" y="146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9120" y="1118214"/>
            <a:ext cx="11608549" cy="8517515"/>
          </a:xfrm>
          <a:custGeom>
            <a:avLst/>
            <a:gdLst/>
            <a:ahLst/>
            <a:cxnLst/>
            <a:rect r="r" b="b" t="t" l="l"/>
            <a:pathLst>
              <a:path h="8517515" w="11608549">
                <a:moveTo>
                  <a:pt x="0" y="0"/>
                </a:moveTo>
                <a:lnTo>
                  <a:pt x="11608549" y="0"/>
                </a:lnTo>
                <a:lnTo>
                  <a:pt x="11608549" y="8517516"/>
                </a:lnTo>
                <a:lnTo>
                  <a:pt x="0" y="851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4665" y="19050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RING SIGNATURES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98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0360" y="4072154"/>
            <a:ext cx="2142691" cy="2142691"/>
          </a:xfrm>
          <a:custGeom>
            <a:avLst/>
            <a:gdLst/>
            <a:ahLst/>
            <a:cxnLst/>
            <a:rect r="r" b="b" t="t" l="l"/>
            <a:pathLst>
              <a:path h="2142691" w="2142691">
                <a:moveTo>
                  <a:pt x="0" y="0"/>
                </a:moveTo>
                <a:lnTo>
                  <a:pt x="2142692" y="0"/>
                </a:lnTo>
                <a:lnTo>
                  <a:pt x="2142692" y="2142692"/>
                </a:lnTo>
                <a:lnTo>
                  <a:pt x="0" y="214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85019" y="198434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4665" y="19050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 Ring Signcryption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099" y="2701927"/>
            <a:ext cx="17500593" cy="630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3686" indent="-551843" lvl="1">
              <a:lnSpc>
                <a:spcPts val="7156"/>
              </a:lnSpc>
              <a:buFont typeface="Arial"/>
              <a:buChar char="•"/>
            </a:pPr>
            <a:r>
              <a:rPr lang="en-US" b="true" sz="5112" spc="56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Alto coste computacional</a:t>
            </a:r>
          </a:p>
          <a:p>
            <a:pPr algn="l">
              <a:lnSpc>
                <a:spcPts val="7156"/>
              </a:lnSpc>
            </a:pPr>
          </a:p>
          <a:p>
            <a:pPr algn="l" marL="1103686" indent="-551843" lvl="1">
              <a:lnSpc>
                <a:spcPts val="7156"/>
              </a:lnSpc>
              <a:buFont typeface="Arial"/>
              <a:buChar char="•"/>
            </a:pPr>
            <a:r>
              <a:rPr lang="en-US" b="true" sz="5112" spc="56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Gran tamaño de sus claves y firmas</a:t>
            </a:r>
          </a:p>
          <a:p>
            <a:pPr algn="l">
              <a:lnSpc>
                <a:spcPts val="7156"/>
              </a:lnSpc>
            </a:pPr>
          </a:p>
          <a:p>
            <a:pPr algn="l" marL="1103686" indent="-551843" lvl="1">
              <a:lnSpc>
                <a:spcPts val="7156"/>
              </a:lnSpc>
              <a:buFont typeface="Arial"/>
              <a:buChar char="•"/>
            </a:pPr>
            <a:r>
              <a:rPr lang="en-US" b="true" sz="5112" spc="56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L</a:t>
            </a:r>
            <a:r>
              <a:rPr lang="en-US" b="true" sz="5112" spc="56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argos tiempos de procesamiento en dispositivos con recursos muy reducidos</a:t>
            </a:r>
          </a:p>
          <a:p>
            <a:pPr algn="l">
              <a:lnSpc>
                <a:spcPts val="715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474665" y="19050"/>
            <a:ext cx="13917459" cy="2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GROUP SIGNATURES Y RING SIGNATURES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3381" y="6991281"/>
            <a:ext cx="8017230" cy="1307164"/>
            <a:chOff x="0" y="0"/>
            <a:chExt cx="2111534" cy="344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1534" cy="344274"/>
            </a:xfrm>
            <a:custGeom>
              <a:avLst/>
              <a:gdLst/>
              <a:ahLst/>
              <a:cxnLst/>
              <a:rect r="r" b="b" t="t" l="l"/>
              <a:pathLst>
                <a:path h="344274" w="2111534">
                  <a:moveTo>
                    <a:pt x="48887" y="0"/>
                  </a:moveTo>
                  <a:lnTo>
                    <a:pt x="2062647" y="0"/>
                  </a:lnTo>
                  <a:cubicBezTo>
                    <a:pt x="2075613" y="0"/>
                    <a:pt x="2088047" y="5151"/>
                    <a:pt x="2097215" y="14319"/>
                  </a:cubicBezTo>
                  <a:cubicBezTo>
                    <a:pt x="2106383" y="23487"/>
                    <a:pt x="2111534" y="35921"/>
                    <a:pt x="2111534" y="48887"/>
                  </a:cubicBezTo>
                  <a:lnTo>
                    <a:pt x="2111534" y="295387"/>
                  </a:lnTo>
                  <a:cubicBezTo>
                    <a:pt x="2111534" y="322386"/>
                    <a:pt x="2089646" y="344274"/>
                    <a:pt x="2062647" y="344274"/>
                  </a:cubicBezTo>
                  <a:lnTo>
                    <a:pt x="48887" y="344274"/>
                  </a:lnTo>
                  <a:cubicBezTo>
                    <a:pt x="21887" y="344274"/>
                    <a:pt x="0" y="322386"/>
                    <a:pt x="0" y="295387"/>
                  </a:cubicBezTo>
                  <a:lnTo>
                    <a:pt x="0" y="48887"/>
                  </a:lnTo>
                  <a:cubicBezTo>
                    <a:pt x="0" y="21887"/>
                    <a:pt x="21887" y="0"/>
                    <a:pt x="488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1534" cy="38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3099" y="3046458"/>
            <a:ext cx="17500593" cy="764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917" indent="-519459" lvl="1">
              <a:lnSpc>
                <a:spcPts val="6736"/>
              </a:lnSpc>
              <a:buFont typeface="Arial"/>
              <a:buChar char="•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Un usuario firma usando atributos que cumplen una política</a:t>
            </a:r>
          </a:p>
          <a:p>
            <a:pPr algn="l">
              <a:lnSpc>
                <a:spcPts val="6736"/>
              </a:lnSpc>
            </a:pPr>
          </a:p>
          <a:p>
            <a:pPr algn="l" marL="1038917" indent="-519459" lvl="1">
              <a:lnSpc>
                <a:spcPts val="6736"/>
              </a:lnSpc>
              <a:buFont typeface="Arial"/>
              <a:buChar char="•"/>
            </a:pPr>
            <a:r>
              <a:rPr lang="en-US" b="true" sz="4812" spc="52" u="sng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Ejemplo</a:t>
            </a:r>
          </a:p>
          <a:p>
            <a:pPr algn="l">
              <a:lnSpc>
                <a:spcPts val="6736"/>
              </a:lnSpc>
            </a:pPr>
          </a:p>
          <a:p>
            <a:pPr algn="l" marL="2077835" indent="-692612" lvl="2">
              <a:lnSpc>
                <a:spcPts val="6736"/>
              </a:lnSpc>
              <a:buFont typeface="Arial"/>
              <a:buChar char="⚬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Política: </a:t>
            </a:r>
          </a:p>
          <a:p>
            <a:pPr algn="l" marL="2077835" indent="-692612" lvl="2">
              <a:lnSpc>
                <a:spcPts val="6736"/>
              </a:lnSpc>
              <a:buFont typeface="Arial"/>
              <a:buChar char="⚬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Si el usuario posee los atributos Médico y urgencias </a:t>
            </a:r>
          </a:p>
          <a:p>
            <a:pPr algn="l">
              <a:lnSpc>
                <a:spcPts val="715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96130" y="9020655"/>
            <a:ext cx="906184" cy="906184"/>
          </a:xfrm>
          <a:custGeom>
            <a:avLst/>
            <a:gdLst/>
            <a:ahLst/>
            <a:cxnLst/>
            <a:rect r="r" b="b" t="t" l="l"/>
            <a:pathLst>
              <a:path h="906184" w="906184">
                <a:moveTo>
                  <a:pt x="0" y="0"/>
                </a:moveTo>
                <a:lnTo>
                  <a:pt x="906184" y="0"/>
                </a:lnTo>
                <a:lnTo>
                  <a:pt x="906184" y="906184"/>
                </a:lnTo>
                <a:lnTo>
                  <a:pt x="0" y="90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6130" y="7205599"/>
            <a:ext cx="6984333" cy="923548"/>
          </a:xfrm>
          <a:custGeom>
            <a:avLst/>
            <a:gdLst/>
            <a:ahLst/>
            <a:cxnLst/>
            <a:rect r="r" b="b" t="t" l="l"/>
            <a:pathLst>
              <a:path h="923548" w="6984333">
                <a:moveTo>
                  <a:pt x="0" y="0"/>
                </a:moveTo>
                <a:lnTo>
                  <a:pt x="6984333" y="0"/>
                </a:lnTo>
                <a:lnTo>
                  <a:pt x="6984333" y="923548"/>
                </a:lnTo>
                <a:lnTo>
                  <a:pt x="0" y="923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4665" y="19050"/>
            <a:ext cx="13917459" cy="2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Attribute based signatures</a:t>
            </a:r>
          </a:p>
          <a:p>
            <a:pPr algn="ctr">
              <a:lnSpc>
                <a:spcPts val="7143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099" y="2615183"/>
            <a:ext cx="17500593" cy="934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6"/>
              </a:lnSpc>
            </a:pPr>
            <a:r>
              <a:rPr lang="en-US" sz="4812" spc="52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Esquemas de credenciales basadas en atributos:</a:t>
            </a:r>
          </a:p>
          <a:p>
            <a:pPr algn="l">
              <a:lnSpc>
                <a:spcPts val="6736"/>
              </a:lnSpc>
            </a:pPr>
          </a:p>
          <a:p>
            <a:pPr algn="l" marL="1038917" indent="-519459" lvl="1">
              <a:lnSpc>
                <a:spcPts val="6736"/>
              </a:lnSpc>
              <a:buFont typeface="Arial"/>
              <a:buChar char="•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Idemix</a:t>
            </a:r>
          </a:p>
          <a:p>
            <a:pPr algn="l" marL="1038917" indent="-519459" lvl="1">
              <a:lnSpc>
                <a:spcPts val="6736"/>
              </a:lnSpc>
              <a:buFont typeface="Arial"/>
              <a:buChar char="•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U-Prove</a:t>
            </a:r>
          </a:p>
          <a:p>
            <a:pPr algn="l" marL="1038917" indent="-519459" lvl="1">
              <a:lnSpc>
                <a:spcPts val="6736"/>
              </a:lnSpc>
              <a:buFont typeface="Arial"/>
              <a:buChar char="•"/>
            </a:pPr>
            <a:r>
              <a:rPr lang="en-US" b="true" sz="4812" spc="52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Esquema HM</a:t>
            </a:r>
          </a:p>
          <a:p>
            <a:pPr algn="l">
              <a:lnSpc>
                <a:spcPts val="6736"/>
              </a:lnSpc>
            </a:pPr>
          </a:p>
          <a:p>
            <a:pPr algn="l">
              <a:lnSpc>
                <a:spcPts val="6736"/>
              </a:lnSpc>
            </a:pPr>
            <a:r>
              <a:rPr lang="en-US" sz="4812" spc="52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Requieren varios segundos en smartcards y cientos de milisegundos en smartphones</a:t>
            </a:r>
          </a:p>
          <a:p>
            <a:pPr algn="l">
              <a:lnSpc>
                <a:spcPts val="6736"/>
              </a:lnSpc>
            </a:pPr>
          </a:p>
          <a:p>
            <a:pPr algn="l">
              <a:lnSpc>
                <a:spcPts val="6736"/>
              </a:lnSpc>
            </a:pPr>
          </a:p>
          <a:p>
            <a:pPr algn="l">
              <a:lnSpc>
                <a:spcPts val="715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474665" y="334191"/>
            <a:ext cx="13917459" cy="2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Attribute based signatures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37" y="2513001"/>
            <a:ext cx="17500593" cy="674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6"/>
              </a:lnSpc>
            </a:pPr>
            <a:r>
              <a:rPr lang="en-US" sz="4812" spc="52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Key-Policy ABE: El mensaje cifrado lleva atributos y la clave privada del usuario contiene la política</a:t>
            </a:r>
          </a:p>
          <a:p>
            <a:pPr algn="l">
              <a:lnSpc>
                <a:spcPts val="6736"/>
              </a:lnSpc>
            </a:pPr>
          </a:p>
          <a:p>
            <a:pPr algn="l">
              <a:lnSpc>
                <a:spcPts val="6736"/>
              </a:lnSpc>
            </a:pPr>
            <a:r>
              <a:rPr lang="en-US" sz="4812" spc="52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Ciphertext-Policy ABE: El mensaje cifrado incluye la política y la clave privada del usuario contiene atributos</a:t>
            </a:r>
          </a:p>
          <a:p>
            <a:pPr algn="l">
              <a:lnSpc>
                <a:spcPts val="6736"/>
              </a:lnSpc>
            </a:pPr>
          </a:p>
          <a:p>
            <a:pPr algn="l">
              <a:lnSpc>
                <a:spcPts val="6736"/>
              </a:lnSpc>
            </a:pPr>
            <a:r>
              <a:rPr lang="en-US" sz="4812" spc="52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Costosos computacionalmente, aunque son útiles en aplicaciones como almacenamiento en la nube.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85271" y="173917"/>
            <a:ext cx="13917459" cy="2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 attribute based encryption</a:t>
            </a:r>
          </a:p>
          <a:p>
            <a:pPr algn="ctr">
              <a:lnSpc>
                <a:spcPts val="7143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558" y="1118214"/>
            <a:ext cx="17355772" cy="8771690"/>
            <a:chOff x="0" y="0"/>
            <a:chExt cx="4571068" cy="23102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1067" cy="2310239"/>
            </a:xfrm>
            <a:custGeom>
              <a:avLst/>
              <a:gdLst/>
              <a:ahLst/>
              <a:cxnLst/>
              <a:rect r="r" b="b" t="t" l="l"/>
              <a:pathLst>
                <a:path h="2310239" w="4571067">
                  <a:moveTo>
                    <a:pt x="22582" y="0"/>
                  </a:moveTo>
                  <a:lnTo>
                    <a:pt x="4548485" y="0"/>
                  </a:lnTo>
                  <a:cubicBezTo>
                    <a:pt x="4554474" y="0"/>
                    <a:pt x="4560218" y="2379"/>
                    <a:pt x="4564453" y="6614"/>
                  </a:cubicBezTo>
                  <a:cubicBezTo>
                    <a:pt x="4568688" y="10849"/>
                    <a:pt x="4571067" y="16593"/>
                    <a:pt x="4571067" y="22582"/>
                  </a:cubicBezTo>
                  <a:lnTo>
                    <a:pt x="4571067" y="2287657"/>
                  </a:lnTo>
                  <a:cubicBezTo>
                    <a:pt x="4571067" y="2300129"/>
                    <a:pt x="4560957" y="2310239"/>
                    <a:pt x="4548485" y="2310239"/>
                  </a:cubicBezTo>
                  <a:lnTo>
                    <a:pt x="22582" y="2310239"/>
                  </a:lnTo>
                  <a:cubicBezTo>
                    <a:pt x="10110" y="2310239"/>
                    <a:pt x="0" y="2300129"/>
                    <a:pt x="0" y="2287657"/>
                  </a:cubicBezTo>
                  <a:lnTo>
                    <a:pt x="0" y="22582"/>
                  </a:lnTo>
                  <a:cubicBezTo>
                    <a:pt x="0" y="10110"/>
                    <a:pt x="10110" y="0"/>
                    <a:pt x="225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1068" cy="2348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728" y="1353011"/>
            <a:ext cx="15965572" cy="8302097"/>
          </a:xfrm>
          <a:custGeom>
            <a:avLst/>
            <a:gdLst/>
            <a:ahLst/>
            <a:cxnLst/>
            <a:rect r="r" b="b" t="t" l="l"/>
            <a:pathLst>
              <a:path h="8302097" w="15965572">
                <a:moveTo>
                  <a:pt x="0" y="0"/>
                </a:moveTo>
                <a:lnTo>
                  <a:pt x="15965572" y="0"/>
                </a:lnTo>
                <a:lnTo>
                  <a:pt x="15965572" y="8302097"/>
                </a:lnTo>
                <a:lnTo>
                  <a:pt x="0" y="8302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0210" y="19050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comparación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917" y="5143500"/>
            <a:ext cx="5627574" cy="5133871"/>
            <a:chOff x="0" y="0"/>
            <a:chExt cx="1482160" cy="1352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2160" cy="1352131"/>
            </a:xfrm>
            <a:custGeom>
              <a:avLst/>
              <a:gdLst/>
              <a:ahLst/>
              <a:cxnLst/>
              <a:rect r="r" b="b" t="t" l="l"/>
              <a:pathLst>
                <a:path h="1352131" w="1482160">
                  <a:moveTo>
                    <a:pt x="69645" y="0"/>
                  </a:moveTo>
                  <a:lnTo>
                    <a:pt x="1412514" y="0"/>
                  </a:lnTo>
                  <a:cubicBezTo>
                    <a:pt x="1450978" y="0"/>
                    <a:pt x="1482160" y="31181"/>
                    <a:pt x="1482160" y="69645"/>
                  </a:cubicBezTo>
                  <a:lnTo>
                    <a:pt x="1482160" y="1282485"/>
                  </a:lnTo>
                  <a:cubicBezTo>
                    <a:pt x="1482160" y="1300956"/>
                    <a:pt x="1474822" y="1318671"/>
                    <a:pt x="1461761" y="1331732"/>
                  </a:cubicBezTo>
                  <a:cubicBezTo>
                    <a:pt x="1448700" y="1344793"/>
                    <a:pt x="1430985" y="1352131"/>
                    <a:pt x="1412514" y="1352131"/>
                  </a:cubicBezTo>
                  <a:lnTo>
                    <a:pt x="69645" y="1352131"/>
                  </a:lnTo>
                  <a:cubicBezTo>
                    <a:pt x="51174" y="1352131"/>
                    <a:pt x="33460" y="1344793"/>
                    <a:pt x="20399" y="1331732"/>
                  </a:cubicBezTo>
                  <a:cubicBezTo>
                    <a:pt x="7338" y="1318671"/>
                    <a:pt x="0" y="1300956"/>
                    <a:pt x="0" y="1282485"/>
                  </a:cubicBezTo>
                  <a:lnTo>
                    <a:pt x="0" y="69645"/>
                  </a:lnTo>
                  <a:cubicBezTo>
                    <a:pt x="0" y="51174"/>
                    <a:pt x="7338" y="33460"/>
                    <a:pt x="20399" y="20399"/>
                  </a:cubicBezTo>
                  <a:cubicBezTo>
                    <a:pt x="33460" y="7338"/>
                    <a:pt x="51174" y="0"/>
                    <a:pt x="696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82160" cy="1390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9546" y="5143500"/>
            <a:ext cx="5271005" cy="5133871"/>
            <a:chOff x="0" y="0"/>
            <a:chExt cx="1388248" cy="1352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8248" cy="1352131"/>
            </a:xfrm>
            <a:custGeom>
              <a:avLst/>
              <a:gdLst/>
              <a:ahLst/>
              <a:cxnLst/>
              <a:rect r="r" b="b" t="t" l="l"/>
              <a:pathLst>
                <a:path h="1352131" w="1388248">
                  <a:moveTo>
                    <a:pt x="74357" y="0"/>
                  </a:moveTo>
                  <a:lnTo>
                    <a:pt x="1313892" y="0"/>
                  </a:lnTo>
                  <a:cubicBezTo>
                    <a:pt x="1333612" y="0"/>
                    <a:pt x="1352525" y="7834"/>
                    <a:pt x="1366470" y="21779"/>
                  </a:cubicBezTo>
                  <a:cubicBezTo>
                    <a:pt x="1380414" y="35723"/>
                    <a:pt x="1388248" y="54636"/>
                    <a:pt x="1388248" y="74357"/>
                  </a:cubicBezTo>
                  <a:lnTo>
                    <a:pt x="1388248" y="1277774"/>
                  </a:lnTo>
                  <a:cubicBezTo>
                    <a:pt x="1388248" y="1318840"/>
                    <a:pt x="1354958" y="1352131"/>
                    <a:pt x="1313892" y="1352131"/>
                  </a:cubicBezTo>
                  <a:lnTo>
                    <a:pt x="74357" y="1352131"/>
                  </a:lnTo>
                  <a:cubicBezTo>
                    <a:pt x="54636" y="1352131"/>
                    <a:pt x="35723" y="1344297"/>
                    <a:pt x="21779" y="1330352"/>
                  </a:cubicBezTo>
                  <a:cubicBezTo>
                    <a:pt x="7834" y="1316407"/>
                    <a:pt x="0" y="1297495"/>
                    <a:pt x="0" y="1277774"/>
                  </a:cubicBezTo>
                  <a:lnTo>
                    <a:pt x="0" y="74357"/>
                  </a:lnTo>
                  <a:cubicBezTo>
                    <a:pt x="0" y="54636"/>
                    <a:pt x="7834" y="35723"/>
                    <a:pt x="21779" y="21779"/>
                  </a:cubicBezTo>
                  <a:cubicBezTo>
                    <a:pt x="35723" y="7834"/>
                    <a:pt x="54636" y="0"/>
                    <a:pt x="74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8248" cy="1390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03965" y="5729125"/>
            <a:ext cx="4464558" cy="8229600"/>
          </a:xfrm>
          <a:custGeom>
            <a:avLst/>
            <a:gdLst/>
            <a:ahLst/>
            <a:cxnLst/>
            <a:rect r="r" b="b" t="t" l="l"/>
            <a:pathLst>
              <a:path h="8229600" w="4464558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580473" y="-2299844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38024" y="786283"/>
            <a:ext cx="8641686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¿QUÉ ES IOT?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2330326" y="-560176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7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7" y="0"/>
                </a:lnTo>
                <a:lnTo>
                  <a:pt x="7147277" y="399354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61917" y="2710306"/>
            <a:ext cx="13993900" cy="2174328"/>
            <a:chOff x="0" y="0"/>
            <a:chExt cx="3685636" cy="5726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5636" cy="572663"/>
            </a:xfrm>
            <a:custGeom>
              <a:avLst/>
              <a:gdLst/>
              <a:ahLst/>
              <a:cxnLst/>
              <a:rect r="r" b="b" t="t" l="l"/>
              <a:pathLst>
                <a:path h="572663" w="3685636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544655"/>
                  </a:lnTo>
                  <a:cubicBezTo>
                    <a:pt x="3685636" y="560123"/>
                    <a:pt x="3673097" y="572663"/>
                    <a:pt x="3657629" y="572663"/>
                  </a:cubicBezTo>
                  <a:lnTo>
                    <a:pt x="28008" y="572663"/>
                  </a:lnTo>
                  <a:cubicBezTo>
                    <a:pt x="12539" y="572663"/>
                    <a:pt x="0" y="560123"/>
                    <a:pt x="0" y="544655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85636" cy="610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70112" y="1292290"/>
            <a:ext cx="2949300" cy="1930451"/>
          </a:xfrm>
          <a:custGeom>
            <a:avLst/>
            <a:gdLst/>
            <a:ahLst/>
            <a:cxnLst/>
            <a:rect r="r" b="b" t="t" l="l"/>
            <a:pathLst>
              <a:path h="1930451" w="2949300">
                <a:moveTo>
                  <a:pt x="0" y="0"/>
                </a:moveTo>
                <a:lnTo>
                  <a:pt x="2949299" y="0"/>
                </a:lnTo>
                <a:lnTo>
                  <a:pt x="2949299" y="1930451"/>
                </a:lnTo>
                <a:lnTo>
                  <a:pt x="0" y="1930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3592" y="5940698"/>
            <a:ext cx="2056913" cy="3317602"/>
          </a:xfrm>
          <a:custGeom>
            <a:avLst/>
            <a:gdLst/>
            <a:ahLst/>
            <a:cxnLst/>
            <a:rect r="r" b="b" t="t" l="l"/>
            <a:pathLst>
              <a:path h="3317602" w="2056913">
                <a:moveTo>
                  <a:pt x="0" y="0"/>
                </a:moveTo>
                <a:lnTo>
                  <a:pt x="2056913" y="0"/>
                </a:lnTo>
                <a:lnTo>
                  <a:pt x="2056913" y="3317602"/>
                </a:lnTo>
                <a:lnTo>
                  <a:pt x="0" y="3317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37016" y="6091602"/>
            <a:ext cx="5128358" cy="37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Red de dispositivos físicos con sensores,  permitiendo que estos dispositivos inteligentes se comuniquen entre sí </a:t>
            </a:r>
          </a:p>
          <a:p>
            <a:pPr algn="l">
              <a:lnSpc>
                <a:spcPts val="3914"/>
              </a:lnSpc>
            </a:pPr>
          </a:p>
          <a:p>
            <a:pPr algn="l">
              <a:lnSpc>
                <a:spcPts val="279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56166" y="5713310"/>
            <a:ext cx="4777766" cy="175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9"/>
              </a:lnSpc>
            </a:pPr>
            <a:r>
              <a:rPr lang="en-US" sz="3371" spc="37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Recopilan y comparten datos automáticamente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3545" y="3156066"/>
            <a:ext cx="13197006" cy="12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495" spc="38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IoT es un concepto que se refiere a la interconexión digital de objetos cotidianos con internet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56166" y="8004798"/>
            <a:ext cx="4777766" cy="116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9"/>
              </a:lnSpc>
            </a:pPr>
            <a:r>
              <a:rPr lang="en-US" sz="3371" spc="37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Comunicación con acceso a Internet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038" y="2076119"/>
            <a:ext cx="17500593" cy="449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5112" spc="56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ENTORNOS CON RECURSOS LIMITADOS</a:t>
            </a:r>
          </a:p>
          <a:p>
            <a:pPr algn="l">
              <a:lnSpc>
                <a:spcPts val="7156"/>
              </a:lnSpc>
            </a:pPr>
          </a:p>
          <a:p>
            <a:pPr algn="l">
              <a:lnSpc>
                <a:spcPts val="7156"/>
              </a:lnSpc>
            </a:pPr>
            <a:r>
              <a:rPr lang="en-US" b="true" sz="5112" spc="56" u="sng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EJEMPLO:</a:t>
            </a:r>
          </a:p>
          <a:p>
            <a:pPr algn="l">
              <a:lnSpc>
                <a:spcPts val="7156"/>
              </a:lnSpc>
            </a:pPr>
          </a:p>
          <a:p>
            <a:pPr algn="l">
              <a:lnSpc>
                <a:spcPts val="7156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027330" y="4378159"/>
            <a:ext cx="10808475" cy="5336461"/>
            <a:chOff x="0" y="0"/>
            <a:chExt cx="2846676" cy="1405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676" cy="1405488"/>
            </a:xfrm>
            <a:custGeom>
              <a:avLst/>
              <a:gdLst/>
              <a:ahLst/>
              <a:cxnLst/>
              <a:rect r="r" b="b" t="t" l="l"/>
              <a:pathLst>
                <a:path h="1405488" w="2846676">
                  <a:moveTo>
                    <a:pt x="36262" y="0"/>
                  </a:moveTo>
                  <a:lnTo>
                    <a:pt x="2810415" y="0"/>
                  </a:lnTo>
                  <a:cubicBezTo>
                    <a:pt x="2830442" y="0"/>
                    <a:pt x="2846676" y="16235"/>
                    <a:pt x="2846676" y="36262"/>
                  </a:cubicBezTo>
                  <a:lnTo>
                    <a:pt x="2846676" y="1369226"/>
                  </a:lnTo>
                  <a:cubicBezTo>
                    <a:pt x="2846676" y="1389253"/>
                    <a:pt x="2830442" y="1405488"/>
                    <a:pt x="2810415" y="1405488"/>
                  </a:cubicBezTo>
                  <a:lnTo>
                    <a:pt x="36262" y="1405488"/>
                  </a:lnTo>
                  <a:cubicBezTo>
                    <a:pt x="16235" y="1405488"/>
                    <a:pt x="0" y="1389253"/>
                    <a:pt x="0" y="1369226"/>
                  </a:cubicBezTo>
                  <a:lnTo>
                    <a:pt x="0" y="36262"/>
                  </a:lnTo>
                  <a:cubicBezTo>
                    <a:pt x="0" y="16235"/>
                    <a:pt x="16235" y="0"/>
                    <a:pt x="362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676" cy="1443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07680" y="5143500"/>
            <a:ext cx="9672640" cy="985416"/>
          </a:xfrm>
          <a:custGeom>
            <a:avLst/>
            <a:gdLst/>
            <a:ahLst/>
            <a:cxnLst/>
            <a:rect r="r" b="b" t="t" l="l"/>
            <a:pathLst>
              <a:path h="985416" w="9672640">
                <a:moveTo>
                  <a:pt x="0" y="0"/>
                </a:moveTo>
                <a:lnTo>
                  <a:pt x="9672640" y="0"/>
                </a:lnTo>
                <a:lnTo>
                  <a:pt x="9672640" y="985416"/>
                </a:lnTo>
                <a:lnTo>
                  <a:pt x="0" y="98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08419" y="6408639"/>
            <a:ext cx="9579830" cy="1275502"/>
          </a:xfrm>
          <a:custGeom>
            <a:avLst/>
            <a:gdLst/>
            <a:ahLst/>
            <a:cxnLst/>
            <a:rect r="r" b="b" t="t" l="l"/>
            <a:pathLst>
              <a:path h="1275502" w="9579830">
                <a:moveTo>
                  <a:pt x="0" y="0"/>
                </a:moveTo>
                <a:lnTo>
                  <a:pt x="9579831" y="0"/>
                </a:lnTo>
                <a:lnTo>
                  <a:pt x="9579831" y="1275501"/>
                </a:lnTo>
                <a:lnTo>
                  <a:pt x="0" y="1275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19755" y="7999896"/>
            <a:ext cx="9260564" cy="1258404"/>
          </a:xfrm>
          <a:custGeom>
            <a:avLst/>
            <a:gdLst/>
            <a:ahLst/>
            <a:cxnLst/>
            <a:rect r="r" b="b" t="t" l="l"/>
            <a:pathLst>
              <a:path h="1258404" w="9260564">
                <a:moveTo>
                  <a:pt x="0" y="0"/>
                </a:moveTo>
                <a:lnTo>
                  <a:pt x="9260565" y="0"/>
                </a:lnTo>
                <a:lnTo>
                  <a:pt x="9260565" y="1258404"/>
                </a:lnTo>
                <a:lnTo>
                  <a:pt x="0" y="125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4665" y="922155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ASCON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4665" y="2466158"/>
            <a:ext cx="13644740" cy="7452405"/>
            <a:chOff x="0" y="0"/>
            <a:chExt cx="3593676" cy="19627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93676" cy="1962773"/>
            </a:xfrm>
            <a:custGeom>
              <a:avLst/>
              <a:gdLst/>
              <a:ahLst/>
              <a:cxnLst/>
              <a:rect r="r" b="b" t="t" l="l"/>
              <a:pathLst>
                <a:path h="1962773" w="3593676">
                  <a:moveTo>
                    <a:pt x="28724" y="0"/>
                  </a:moveTo>
                  <a:lnTo>
                    <a:pt x="3564952" y="0"/>
                  </a:lnTo>
                  <a:cubicBezTo>
                    <a:pt x="3572570" y="0"/>
                    <a:pt x="3579876" y="3026"/>
                    <a:pt x="3585263" y="8413"/>
                  </a:cubicBezTo>
                  <a:cubicBezTo>
                    <a:pt x="3590650" y="13800"/>
                    <a:pt x="3593676" y="21106"/>
                    <a:pt x="3593676" y="28724"/>
                  </a:cubicBezTo>
                  <a:lnTo>
                    <a:pt x="3593676" y="1934049"/>
                  </a:lnTo>
                  <a:cubicBezTo>
                    <a:pt x="3593676" y="1941667"/>
                    <a:pt x="3590650" y="1948973"/>
                    <a:pt x="3585263" y="1954360"/>
                  </a:cubicBezTo>
                  <a:cubicBezTo>
                    <a:pt x="3579876" y="1959747"/>
                    <a:pt x="3572570" y="1962773"/>
                    <a:pt x="3564952" y="1962773"/>
                  </a:cubicBezTo>
                  <a:lnTo>
                    <a:pt x="28724" y="1962773"/>
                  </a:lnTo>
                  <a:cubicBezTo>
                    <a:pt x="21106" y="1962773"/>
                    <a:pt x="13800" y="1959747"/>
                    <a:pt x="8413" y="1954360"/>
                  </a:cubicBezTo>
                  <a:cubicBezTo>
                    <a:pt x="3026" y="1948973"/>
                    <a:pt x="0" y="1941667"/>
                    <a:pt x="0" y="1934049"/>
                  </a:cubicBezTo>
                  <a:lnTo>
                    <a:pt x="0" y="28724"/>
                  </a:lnTo>
                  <a:cubicBezTo>
                    <a:pt x="0" y="21106"/>
                    <a:pt x="3026" y="13800"/>
                    <a:pt x="8413" y="8413"/>
                  </a:cubicBezTo>
                  <a:cubicBezTo>
                    <a:pt x="13800" y="3026"/>
                    <a:pt x="21106" y="0"/>
                    <a:pt x="287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93676" cy="200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91339" y="4193658"/>
            <a:ext cx="9579830" cy="949842"/>
          </a:xfrm>
          <a:custGeom>
            <a:avLst/>
            <a:gdLst/>
            <a:ahLst/>
            <a:cxnLst/>
            <a:rect r="r" b="b" t="t" l="l"/>
            <a:pathLst>
              <a:path h="949842" w="9579830">
                <a:moveTo>
                  <a:pt x="0" y="0"/>
                </a:moveTo>
                <a:lnTo>
                  <a:pt x="9579830" y="0"/>
                </a:lnTo>
                <a:lnTo>
                  <a:pt x="9579830" y="949842"/>
                </a:lnTo>
                <a:lnTo>
                  <a:pt x="0" y="949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1339" y="5727022"/>
            <a:ext cx="9305322" cy="1320350"/>
          </a:xfrm>
          <a:custGeom>
            <a:avLst/>
            <a:gdLst/>
            <a:ahLst/>
            <a:cxnLst/>
            <a:rect r="r" b="b" t="t" l="l"/>
            <a:pathLst>
              <a:path h="1320350" w="9305322">
                <a:moveTo>
                  <a:pt x="0" y="0"/>
                </a:moveTo>
                <a:lnTo>
                  <a:pt x="9305322" y="0"/>
                </a:lnTo>
                <a:lnTo>
                  <a:pt x="9305322" y="1320350"/>
                </a:lnTo>
                <a:lnTo>
                  <a:pt x="0" y="1320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1809" y="2798073"/>
            <a:ext cx="9570452" cy="1145182"/>
          </a:xfrm>
          <a:custGeom>
            <a:avLst/>
            <a:gdLst/>
            <a:ahLst/>
            <a:cxnLst/>
            <a:rect r="r" b="b" t="t" l="l"/>
            <a:pathLst>
              <a:path h="1145182" w="9570452">
                <a:moveTo>
                  <a:pt x="0" y="0"/>
                </a:moveTo>
                <a:lnTo>
                  <a:pt x="9570452" y="0"/>
                </a:lnTo>
                <a:lnTo>
                  <a:pt x="9570452" y="1145183"/>
                </a:lnTo>
                <a:lnTo>
                  <a:pt x="0" y="114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2213" y="7728067"/>
            <a:ext cx="7823574" cy="1920758"/>
          </a:xfrm>
          <a:custGeom>
            <a:avLst/>
            <a:gdLst/>
            <a:ahLst/>
            <a:cxnLst/>
            <a:rect r="r" b="b" t="t" l="l"/>
            <a:pathLst>
              <a:path h="1920758" w="7823574">
                <a:moveTo>
                  <a:pt x="0" y="0"/>
                </a:moveTo>
                <a:lnTo>
                  <a:pt x="7823574" y="0"/>
                </a:lnTo>
                <a:lnTo>
                  <a:pt x="7823574" y="1920758"/>
                </a:lnTo>
                <a:lnTo>
                  <a:pt x="0" y="1920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4665" y="922155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CIFRADO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068" y="1790856"/>
            <a:ext cx="17521361" cy="8251549"/>
            <a:chOff x="0" y="0"/>
            <a:chExt cx="4614680" cy="2173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4680" cy="2173247"/>
            </a:xfrm>
            <a:custGeom>
              <a:avLst/>
              <a:gdLst/>
              <a:ahLst/>
              <a:cxnLst/>
              <a:rect r="r" b="b" t="t" l="l"/>
              <a:pathLst>
                <a:path h="2173247" w="4614680">
                  <a:moveTo>
                    <a:pt x="22369" y="0"/>
                  </a:moveTo>
                  <a:lnTo>
                    <a:pt x="4592311" y="0"/>
                  </a:lnTo>
                  <a:cubicBezTo>
                    <a:pt x="4604665" y="0"/>
                    <a:pt x="4614680" y="10015"/>
                    <a:pt x="4614680" y="22369"/>
                  </a:cubicBezTo>
                  <a:lnTo>
                    <a:pt x="4614680" y="2150878"/>
                  </a:lnTo>
                  <a:cubicBezTo>
                    <a:pt x="4614680" y="2156811"/>
                    <a:pt x="4612323" y="2162501"/>
                    <a:pt x="4608128" y="2166696"/>
                  </a:cubicBezTo>
                  <a:cubicBezTo>
                    <a:pt x="4603933" y="2170891"/>
                    <a:pt x="4598243" y="2173247"/>
                    <a:pt x="4592311" y="2173247"/>
                  </a:cubicBezTo>
                  <a:lnTo>
                    <a:pt x="22369" y="2173247"/>
                  </a:lnTo>
                  <a:cubicBezTo>
                    <a:pt x="10015" y="2173247"/>
                    <a:pt x="0" y="2163232"/>
                    <a:pt x="0" y="2150878"/>
                  </a:cubicBezTo>
                  <a:lnTo>
                    <a:pt x="0" y="22369"/>
                  </a:lnTo>
                  <a:cubicBezTo>
                    <a:pt x="0" y="10015"/>
                    <a:pt x="10015" y="0"/>
                    <a:pt x="223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14680" cy="2211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19199" y="2232567"/>
            <a:ext cx="9649602" cy="1022648"/>
          </a:xfrm>
          <a:custGeom>
            <a:avLst/>
            <a:gdLst/>
            <a:ahLst/>
            <a:cxnLst/>
            <a:rect r="r" b="b" t="t" l="l"/>
            <a:pathLst>
              <a:path h="1022648" w="9649602">
                <a:moveTo>
                  <a:pt x="0" y="0"/>
                </a:moveTo>
                <a:lnTo>
                  <a:pt x="9649602" y="0"/>
                </a:lnTo>
                <a:lnTo>
                  <a:pt x="9649602" y="1022648"/>
                </a:lnTo>
                <a:lnTo>
                  <a:pt x="0" y="10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3094" y="3541179"/>
            <a:ext cx="9621813" cy="1169502"/>
          </a:xfrm>
          <a:custGeom>
            <a:avLst/>
            <a:gdLst/>
            <a:ahLst/>
            <a:cxnLst/>
            <a:rect r="r" b="b" t="t" l="l"/>
            <a:pathLst>
              <a:path h="1169502" w="9621813">
                <a:moveTo>
                  <a:pt x="0" y="0"/>
                </a:moveTo>
                <a:lnTo>
                  <a:pt x="9621812" y="0"/>
                </a:lnTo>
                <a:lnTo>
                  <a:pt x="9621812" y="1169502"/>
                </a:lnTo>
                <a:lnTo>
                  <a:pt x="0" y="1169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094" y="4965224"/>
            <a:ext cx="9245556" cy="1204527"/>
          </a:xfrm>
          <a:custGeom>
            <a:avLst/>
            <a:gdLst/>
            <a:ahLst/>
            <a:cxnLst/>
            <a:rect r="r" b="b" t="t" l="l"/>
            <a:pathLst>
              <a:path h="1204527" w="9245556">
                <a:moveTo>
                  <a:pt x="0" y="0"/>
                </a:moveTo>
                <a:lnTo>
                  <a:pt x="9245556" y="0"/>
                </a:lnTo>
                <a:lnTo>
                  <a:pt x="9245556" y="1204527"/>
                </a:lnTo>
                <a:lnTo>
                  <a:pt x="0" y="12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93929" y="6638494"/>
            <a:ext cx="9700141" cy="1023762"/>
          </a:xfrm>
          <a:custGeom>
            <a:avLst/>
            <a:gdLst/>
            <a:ahLst/>
            <a:cxnLst/>
            <a:rect r="r" b="b" t="t" l="l"/>
            <a:pathLst>
              <a:path h="1023762" w="9700141">
                <a:moveTo>
                  <a:pt x="0" y="0"/>
                </a:moveTo>
                <a:lnTo>
                  <a:pt x="9700142" y="0"/>
                </a:lnTo>
                <a:lnTo>
                  <a:pt x="9700142" y="1023762"/>
                </a:lnTo>
                <a:lnTo>
                  <a:pt x="0" y="102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37708" y="8226397"/>
            <a:ext cx="9631094" cy="1031903"/>
          </a:xfrm>
          <a:custGeom>
            <a:avLst/>
            <a:gdLst/>
            <a:ahLst/>
            <a:cxnLst/>
            <a:rect r="r" b="b" t="t" l="l"/>
            <a:pathLst>
              <a:path h="1031903" w="9631094">
                <a:moveTo>
                  <a:pt x="0" y="0"/>
                </a:moveTo>
                <a:lnTo>
                  <a:pt x="9631093" y="0"/>
                </a:lnTo>
                <a:lnTo>
                  <a:pt x="9631093" y="1031903"/>
                </a:lnTo>
                <a:lnTo>
                  <a:pt x="0" y="103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4665" y="488643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descifrado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068" y="1790856"/>
            <a:ext cx="17521361" cy="8251549"/>
            <a:chOff x="0" y="0"/>
            <a:chExt cx="4614680" cy="2173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4680" cy="2173247"/>
            </a:xfrm>
            <a:custGeom>
              <a:avLst/>
              <a:gdLst/>
              <a:ahLst/>
              <a:cxnLst/>
              <a:rect r="r" b="b" t="t" l="l"/>
              <a:pathLst>
                <a:path h="2173247" w="4614680">
                  <a:moveTo>
                    <a:pt x="22369" y="0"/>
                  </a:moveTo>
                  <a:lnTo>
                    <a:pt x="4592311" y="0"/>
                  </a:lnTo>
                  <a:cubicBezTo>
                    <a:pt x="4604665" y="0"/>
                    <a:pt x="4614680" y="10015"/>
                    <a:pt x="4614680" y="22369"/>
                  </a:cubicBezTo>
                  <a:lnTo>
                    <a:pt x="4614680" y="2150878"/>
                  </a:lnTo>
                  <a:cubicBezTo>
                    <a:pt x="4614680" y="2156811"/>
                    <a:pt x="4612323" y="2162501"/>
                    <a:pt x="4608128" y="2166696"/>
                  </a:cubicBezTo>
                  <a:cubicBezTo>
                    <a:pt x="4603933" y="2170891"/>
                    <a:pt x="4598243" y="2173247"/>
                    <a:pt x="4592311" y="2173247"/>
                  </a:cubicBezTo>
                  <a:lnTo>
                    <a:pt x="22369" y="2173247"/>
                  </a:lnTo>
                  <a:cubicBezTo>
                    <a:pt x="10015" y="2173247"/>
                    <a:pt x="0" y="2163232"/>
                    <a:pt x="0" y="2150878"/>
                  </a:cubicBezTo>
                  <a:lnTo>
                    <a:pt x="0" y="22369"/>
                  </a:lnTo>
                  <a:cubicBezTo>
                    <a:pt x="0" y="10015"/>
                    <a:pt x="10015" y="0"/>
                    <a:pt x="223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14680" cy="2211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73922" y="2112078"/>
            <a:ext cx="10718946" cy="1409412"/>
          </a:xfrm>
          <a:custGeom>
            <a:avLst/>
            <a:gdLst/>
            <a:ahLst/>
            <a:cxnLst/>
            <a:rect r="r" b="b" t="t" l="l"/>
            <a:pathLst>
              <a:path h="1409412" w="10718946">
                <a:moveTo>
                  <a:pt x="0" y="0"/>
                </a:moveTo>
                <a:lnTo>
                  <a:pt x="10718946" y="0"/>
                </a:lnTo>
                <a:lnTo>
                  <a:pt x="10718946" y="1409412"/>
                </a:lnTo>
                <a:lnTo>
                  <a:pt x="0" y="1409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4787" y="3924232"/>
            <a:ext cx="3178426" cy="3178426"/>
          </a:xfrm>
          <a:custGeom>
            <a:avLst/>
            <a:gdLst/>
            <a:ahLst/>
            <a:cxnLst/>
            <a:rect r="r" b="b" t="t" l="l"/>
            <a:pathLst>
              <a:path h="3178426" w="3178426">
                <a:moveTo>
                  <a:pt x="0" y="0"/>
                </a:moveTo>
                <a:lnTo>
                  <a:pt x="3178426" y="0"/>
                </a:lnTo>
                <a:lnTo>
                  <a:pt x="3178426" y="3178426"/>
                </a:lnTo>
                <a:lnTo>
                  <a:pt x="0" y="317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4665" y="488643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VERIFICACIÓN TAG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74070" y="7502708"/>
            <a:ext cx="7139859" cy="1752900"/>
          </a:xfrm>
          <a:custGeom>
            <a:avLst/>
            <a:gdLst/>
            <a:ahLst/>
            <a:cxnLst/>
            <a:rect r="r" b="b" t="t" l="l"/>
            <a:pathLst>
              <a:path h="1752900" w="7139859">
                <a:moveTo>
                  <a:pt x="0" y="0"/>
                </a:moveTo>
                <a:lnTo>
                  <a:pt x="7139860" y="0"/>
                </a:lnTo>
                <a:lnTo>
                  <a:pt x="7139860" y="1752900"/>
                </a:lnTo>
                <a:lnTo>
                  <a:pt x="0" y="175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665" y="488643"/>
            <a:ext cx="13917459" cy="10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364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ASCON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3099" y="3586528"/>
            <a:ext cx="17500593" cy="359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5112" spc="56" b="tru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En muchos dispositivos IoT, donde la memoria y la CPU son limitadas, ASC</a:t>
            </a:r>
            <a:r>
              <a:rPr lang="en-US" b="true" sz="5112" spc="56" u="none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O</a:t>
            </a:r>
            <a:r>
              <a:rPr lang="en-US" b="true" sz="5112" spc="56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N permite mantener la seguridad de los datos de forma confiable y con bajo coste computacional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6525" y="-505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9855" y="6204779"/>
            <a:ext cx="7075330" cy="6818045"/>
          </a:xfrm>
          <a:custGeom>
            <a:avLst/>
            <a:gdLst/>
            <a:ahLst/>
            <a:cxnLst/>
            <a:rect r="r" b="b" t="t" l="l"/>
            <a:pathLst>
              <a:path h="6818045" w="7075330">
                <a:moveTo>
                  <a:pt x="0" y="0"/>
                </a:moveTo>
                <a:lnTo>
                  <a:pt x="7075330" y="0"/>
                </a:lnTo>
                <a:lnTo>
                  <a:pt x="7075330" y="6818045"/>
                </a:lnTo>
                <a:lnTo>
                  <a:pt x="0" y="681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1030" y="1042209"/>
            <a:ext cx="6545941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ConclusiÓn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357800" y="2496900"/>
            <a:ext cx="13338725" cy="7578811"/>
            <a:chOff x="0" y="0"/>
            <a:chExt cx="3513080" cy="1996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13080" cy="1996065"/>
            </a:xfrm>
            <a:custGeom>
              <a:avLst/>
              <a:gdLst/>
              <a:ahLst/>
              <a:cxnLst/>
              <a:rect r="r" b="b" t="t" l="l"/>
              <a:pathLst>
                <a:path h="1996065" w="3513080">
                  <a:moveTo>
                    <a:pt x="29383" y="0"/>
                  </a:moveTo>
                  <a:lnTo>
                    <a:pt x="3483697" y="0"/>
                  </a:lnTo>
                  <a:cubicBezTo>
                    <a:pt x="3491490" y="0"/>
                    <a:pt x="3498963" y="3096"/>
                    <a:pt x="3504474" y="8606"/>
                  </a:cubicBezTo>
                  <a:cubicBezTo>
                    <a:pt x="3509984" y="14117"/>
                    <a:pt x="3513080" y="21590"/>
                    <a:pt x="3513080" y="29383"/>
                  </a:cubicBezTo>
                  <a:lnTo>
                    <a:pt x="3513080" y="1966682"/>
                  </a:lnTo>
                  <a:cubicBezTo>
                    <a:pt x="3513080" y="1974475"/>
                    <a:pt x="3509984" y="1981949"/>
                    <a:pt x="3504474" y="1987459"/>
                  </a:cubicBezTo>
                  <a:cubicBezTo>
                    <a:pt x="3498963" y="1992970"/>
                    <a:pt x="3491490" y="1996065"/>
                    <a:pt x="3483697" y="1996065"/>
                  </a:cubicBezTo>
                  <a:lnTo>
                    <a:pt x="29383" y="1996065"/>
                  </a:lnTo>
                  <a:cubicBezTo>
                    <a:pt x="21590" y="1996065"/>
                    <a:pt x="14117" y="1992970"/>
                    <a:pt x="8606" y="1987459"/>
                  </a:cubicBezTo>
                  <a:cubicBezTo>
                    <a:pt x="3096" y="1981949"/>
                    <a:pt x="0" y="1974475"/>
                    <a:pt x="0" y="1966682"/>
                  </a:cubicBezTo>
                  <a:lnTo>
                    <a:pt x="0" y="29383"/>
                  </a:lnTo>
                  <a:cubicBezTo>
                    <a:pt x="0" y="21590"/>
                    <a:pt x="3096" y="14117"/>
                    <a:pt x="8606" y="8606"/>
                  </a:cubicBezTo>
                  <a:cubicBezTo>
                    <a:pt x="14117" y="3096"/>
                    <a:pt x="21590" y="0"/>
                    <a:pt x="2938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513080" cy="2043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Pocas estudios ofrecen soluciones de seguridad realmente aplicables en IoT limitado.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Cifrados simétricos y funciones hash funcionan.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Criptografía asimétrica y operaciones complejas son demasiado pesadas.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Técnicas avanzadas de privacidad (homomórfico, firmas de grupo/anillo/atributos) no siempre viables.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IoT necesita esquemas sin emparejamientos, con firmas cortas y poca memoria.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Esquemas basados en atributos sin emparejamientos son prometedores.</a:t>
              </a: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Cifrados ligeros como ASCON ofrecen confidencialidad rápida y bajo consumo.</a:t>
              </a:r>
            </a:p>
            <a:p>
              <a:pPr algn="l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6525" y="-505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9855" y="6204779"/>
            <a:ext cx="7075330" cy="6818045"/>
          </a:xfrm>
          <a:custGeom>
            <a:avLst/>
            <a:gdLst/>
            <a:ahLst/>
            <a:cxnLst/>
            <a:rect r="r" b="b" t="t" l="l"/>
            <a:pathLst>
              <a:path h="6818045" w="7075330">
                <a:moveTo>
                  <a:pt x="0" y="0"/>
                </a:moveTo>
                <a:lnTo>
                  <a:pt x="7075330" y="0"/>
                </a:lnTo>
                <a:lnTo>
                  <a:pt x="7075330" y="6818045"/>
                </a:lnTo>
                <a:lnTo>
                  <a:pt x="0" y="681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33309" y="2235563"/>
            <a:ext cx="9421383" cy="1701073"/>
            <a:chOff x="0" y="0"/>
            <a:chExt cx="2481352" cy="448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1352" cy="448019"/>
            </a:xfrm>
            <a:custGeom>
              <a:avLst/>
              <a:gdLst/>
              <a:ahLst/>
              <a:cxnLst/>
              <a:rect r="r" b="b" t="t" l="l"/>
              <a:pathLst>
                <a:path h="448019" w="2481352">
                  <a:moveTo>
                    <a:pt x="41601" y="0"/>
                  </a:moveTo>
                  <a:lnTo>
                    <a:pt x="2439751" y="0"/>
                  </a:lnTo>
                  <a:cubicBezTo>
                    <a:pt x="2450785" y="0"/>
                    <a:pt x="2461366" y="4383"/>
                    <a:pt x="2469167" y="12185"/>
                  </a:cubicBezTo>
                  <a:cubicBezTo>
                    <a:pt x="2476969" y="19986"/>
                    <a:pt x="2481352" y="30567"/>
                    <a:pt x="2481352" y="41601"/>
                  </a:cubicBezTo>
                  <a:lnTo>
                    <a:pt x="2481352" y="406419"/>
                  </a:lnTo>
                  <a:cubicBezTo>
                    <a:pt x="2481352" y="417452"/>
                    <a:pt x="2476969" y="428033"/>
                    <a:pt x="2469167" y="435835"/>
                  </a:cubicBezTo>
                  <a:cubicBezTo>
                    <a:pt x="2461366" y="443636"/>
                    <a:pt x="2450785" y="448019"/>
                    <a:pt x="2439751" y="448019"/>
                  </a:cubicBezTo>
                  <a:lnTo>
                    <a:pt x="41601" y="448019"/>
                  </a:lnTo>
                  <a:cubicBezTo>
                    <a:pt x="30567" y="448019"/>
                    <a:pt x="19986" y="443636"/>
                    <a:pt x="12185" y="435835"/>
                  </a:cubicBezTo>
                  <a:cubicBezTo>
                    <a:pt x="4383" y="428033"/>
                    <a:pt x="0" y="417452"/>
                    <a:pt x="0" y="406419"/>
                  </a:cubicBezTo>
                  <a:lnTo>
                    <a:pt x="0" y="41601"/>
                  </a:lnTo>
                  <a:cubicBezTo>
                    <a:pt x="0" y="30567"/>
                    <a:pt x="4383" y="19986"/>
                    <a:pt x="12185" y="12185"/>
                  </a:cubicBezTo>
                  <a:cubicBezTo>
                    <a:pt x="19986" y="4383"/>
                    <a:pt x="30567" y="0"/>
                    <a:pt x="4160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481352" cy="514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ATmega328P @ 16MHz (Arduino Uno)</a:t>
              </a:r>
            </a:p>
            <a:p>
              <a:pPr algn="l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90147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MSP430F6638 @ 20 MHz (Previamente visto)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3545" y="4727334"/>
            <a:ext cx="14493975" cy="4610784"/>
            <a:chOff x="0" y="0"/>
            <a:chExt cx="3817343" cy="1214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7343" cy="1214363"/>
            </a:xfrm>
            <a:custGeom>
              <a:avLst/>
              <a:gdLst/>
              <a:ahLst/>
              <a:cxnLst/>
              <a:rect r="r" b="b" t="t" l="l"/>
              <a:pathLst>
                <a:path h="1214363" w="3817343">
                  <a:moveTo>
                    <a:pt x="27041" y="0"/>
                  </a:moveTo>
                  <a:lnTo>
                    <a:pt x="3790302" y="0"/>
                  </a:lnTo>
                  <a:cubicBezTo>
                    <a:pt x="3805237" y="0"/>
                    <a:pt x="3817343" y="12107"/>
                    <a:pt x="3817343" y="27041"/>
                  </a:cubicBezTo>
                  <a:lnTo>
                    <a:pt x="3817343" y="1187322"/>
                  </a:lnTo>
                  <a:cubicBezTo>
                    <a:pt x="3817343" y="1202256"/>
                    <a:pt x="3805237" y="1214363"/>
                    <a:pt x="3790302" y="1214363"/>
                  </a:cubicBezTo>
                  <a:lnTo>
                    <a:pt x="27041" y="1214363"/>
                  </a:lnTo>
                  <a:cubicBezTo>
                    <a:pt x="12107" y="1214363"/>
                    <a:pt x="0" y="1202256"/>
                    <a:pt x="0" y="1187322"/>
                  </a:cubicBezTo>
                  <a:lnTo>
                    <a:pt x="0" y="27041"/>
                  </a:lnTo>
                  <a:cubicBezTo>
                    <a:pt x="0" y="12107"/>
                    <a:pt x="12107" y="0"/>
                    <a:pt x="270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17343" cy="1252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604788" y="5442051"/>
          <a:ext cx="13091736" cy="3352800"/>
        </p:xfrm>
        <a:graphic>
          <a:graphicData uri="http://schemas.openxmlformats.org/drawingml/2006/table">
            <a:tbl>
              <a:tblPr/>
              <a:tblGrid>
                <a:gridCol w="4196720"/>
                <a:gridCol w="4810065"/>
                <a:gridCol w="4084952"/>
              </a:tblGrid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Microprocesador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Algoritmo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Tiempo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ATmega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ChaCha20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24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MSP430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AES-128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63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3713933" y="1038225"/>
            <a:ext cx="10860133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Computación actual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23352" y="4753405"/>
            <a:ext cx="6414361" cy="64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  <a:spcBef>
                <a:spcPct val="0"/>
              </a:spcBef>
            </a:pPr>
            <a:r>
              <a:rPr lang="en-US" sz="3408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Cifrado simétrico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6525" y="-505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9855" y="6204779"/>
            <a:ext cx="7075330" cy="6818045"/>
          </a:xfrm>
          <a:custGeom>
            <a:avLst/>
            <a:gdLst/>
            <a:ahLst/>
            <a:cxnLst/>
            <a:rect r="r" b="b" t="t" l="l"/>
            <a:pathLst>
              <a:path h="6818045" w="7075330">
                <a:moveTo>
                  <a:pt x="0" y="0"/>
                </a:moveTo>
                <a:lnTo>
                  <a:pt x="7075330" y="0"/>
                </a:lnTo>
                <a:lnTo>
                  <a:pt x="7075330" y="6818045"/>
                </a:lnTo>
                <a:lnTo>
                  <a:pt x="0" y="681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83545" y="5361986"/>
            <a:ext cx="14493975" cy="4610784"/>
            <a:chOff x="0" y="0"/>
            <a:chExt cx="3817343" cy="12143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7343" cy="1214363"/>
            </a:xfrm>
            <a:custGeom>
              <a:avLst/>
              <a:gdLst/>
              <a:ahLst/>
              <a:cxnLst/>
              <a:rect r="r" b="b" t="t" l="l"/>
              <a:pathLst>
                <a:path h="1214363" w="3817343">
                  <a:moveTo>
                    <a:pt x="27041" y="0"/>
                  </a:moveTo>
                  <a:lnTo>
                    <a:pt x="3790302" y="0"/>
                  </a:lnTo>
                  <a:cubicBezTo>
                    <a:pt x="3805237" y="0"/>
                    <a:pt x="3817343" y="12107"/>
                    <a:pt x="3817343" y="27041"/>
                  </a:cubicBezTo>
                  <a:lnTo>
                    <a:pt x="3817343" y="1187322"/>
                  </a:lnTo>
                  <a:cubicBezTo>
                    <a:pt x="3817343" y="1202256"/>
                    <a:pt x="3805237" y="1214363"/>
                    <a:pt x="3790302" y="1214363"/>
                  </a:cubicBezTo>
                  <a:lnTo>
                    <a:pt x="27041" y="1214363"/>
                  </a:lnTo>
                  <a:cubicBezTo>
                    <a:pt x="12107" y="1214363"/>
                    <a:pt x="0" y="1202256"/>
                    <a:pt x="0" y="1187322"/>
                  </a:cubicBezTo>
                  <a:lnTo>
                    <a:pt x="0" y="27041"/>
                  </a:lnTo>
                  <a:cubicBezTo>
                    <a:pt x="0" y="12107"/>
                    <a:pt x="12107" y="0"/>
                    <a:pt x="270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17343" cy="1252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604788" y="5990978"/>
          <a:ext cx="13091736" cy="3352800"/>
        </p:xfrm>
        <a:graphic>
          <a:graphicData uri="http://schemas.openxmlformats.org/drawingml/2006/table">
            <a:tbl>
              <a:tblPr/>
              <a:tblGrid>
                <a:gridCol w="4196720"/>
                <a:gridCol w="4835089"/>
                <a:gridCol w="4059928"/>
              </a:tblGrid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Microprocesador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Algoritmo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Tiempo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ATmega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Curve25519 (128-bit)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2718 ms (2.7 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MSP430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RSA 1024b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5500 ms (5.5 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6023352" y="5334614"/>
            <a:ext cx="641436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Cifrado asimétrico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83545" y="532716"/>
            <a:ext cx="14493975" cy="4610784"/>
            <a:chOff x="0" y="0"/>
            <a:chExt cx="3817343" cy="1214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7343" cy="1214363"/>
            </a:xfrm>
            <a:custGeom>
              <a:avLst/>
              <a:gdLst/>
              <a:ahLst/>
              <a:cxnLst/>
              <a:rect r="r" b="b" t="t" l="l"/>
              <a:pathLst>
                <a:path h="1214363" w="3817343">
                  <a:moveTo>
                    <a:pt x="27041" y="0"/>
                  </a:moveTo>
                  <a:lnTo>
                    <a:pt x="3790302" y="0"/>
                  </a:lnTo>
                  <a:cubicBezTo>
                    <a:pt x="3805237" y="0"/>
                    <a:pt x="3817343" y="12107"/>
                    <a:pt x="3817343" y="27041"/>
                  </a:cubicBezTo>
                  <a:lnTo>
                    <a:pt x="3817343" y="1187322"/>
                  </a:lnTo>
                  <a:cubicBezTo>
                    <a:pt x="3817343" y="1202256"/>
                    <a:pt x="3805237" y="1214363"/>
                    <a:pt x="3790302" y="1214363"/>
                  </a:cubicBezTo>
                  <a:lnTo>
                    <a:pt x="27041" y="1214363"/>
                  </a:lnTo>
                  <a:cubicBezTo>
                    <a:pt x="12107" y="1214363"/>
                    <a:pt x="0" y="1202256"/>
                    <a:pt x="0" y="1187322"/>
                  </a:cubicBezTo>
                  <a:lnTo>
                    <a:pt x="0" y="27041"/>
                  </a:lnTo>
                  <a:cubicBezTo>
                    <a:pt x="0" y="12107"/>
                    <a:pt x="12107" y="0"/>
                    <a:pt x="270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17343" cy="1252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2604788" y="1161708"/>
          <a:ext cx="13091736" cy="3352800"/>
        </p:xfrm>
        <a:graphic>
          <a:graphicData uri="http://schemas.openxmlformats.org/drawingml/2006/table">
            <a:tbl>
              <a:tblPr/>
              <a:tblGrid>
                <a:gridCol w="4196720"/>
                <a:gridCol w="4835089"/>
                <a:gridCol w="4059928"/>
              </a:tblGrid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Microprocesador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Algoritmo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Tiempo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ATmega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SHA256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46.25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MSP430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SHA2 8448b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Open Sans 1 Bold"/>
                          <a:ea typeface="Open Sans 1 Bold"/>
                          <a:cs typeface="Open Sans 1 Bold"/>
                          <a:sym typeface="Open Sans 1 Bold"/>
                        </a:rPr>
                        <a:t>127.71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6023352" y="488608"/>
            <a:ext cx="641436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HASHING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5833" y="3295608"/>
            <a:ext cx="13096334" cy="373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7"/>
              </a:lnSpc>
            </a:pPr>
            <a:r>
              <a:rPr lang="en-US" sz="13698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Question Time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1606912" y="-134353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7200900"/>
            <a:ext cx="2232279" cy="4114800"/>
          </a:xfrm>
          <a:custGeom>
            <a:avLst/>
            <a:gdLst/>
            <a:ahLst/>
            <a:cxnLst/>
            <a:rect r="r" b="b" t="t" l="l"/>
            <a:pathLst>
              <a:path h="4114800" w="2232279">
                <a:moveTo>
                  <a:pt x="0" y="0"/>
                </a:moveTo>
                <a:lnTo>
                  <a:pt x="2232279" y="0"/>
                </a:lnTo>
                <a:lnTo>
                  <a:pt x="2232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576126">
            <a:off x="5029527" y="-2057400"/>
            <a:ext cx="2232279" cy="4114800"/>
          </a:xfrm>
          <a:custGeom>
            <a:avLst/>
            <a:gdLst/>
            <a:ahLst/>
            <a:cxnLst/>
            <a:rect r="r" b="b" t="t" l="l"/>
            <a:pathLst>
              <a:path h="4114800" w="2232279">
                <a:moveTo>
                  <a:pt x="0" y="0"/>
                </a:moveTo>
                <a:lnTo>
                  <a:pt x="2232279" y="0"/>
                </a:lnTo>
                <a:lnTo>
                  <a:pt x="2232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6319" y="2923886"/>
            <a:ext cx="10486600" cy="447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7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MUCHASGRACIAS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52637" y="-721895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08884" y="7041092"/>
            <a:ext cx="5174922" cy="5172766"/>
          </a:xfrm>
          <a:custGeom>
            <a:avLst/>
            <a:gdLst/>
            <a:ahLst/>
            <a:cxnLst/>
            <a:rect r="r" b="b" t="t" l="l"/>
            <a:pathLst>
              <a:path h="5172766" w="5174922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2918" y="4783378"/>
            <a:ext cx="6733446" cy="7030847"/>
          </a:xfrm>
          <a:custGeom>
            <a:avLst/>
            <a:gdLst/>
            <a:ahLst/>
            <a:cxnLst/>
            <a:rect r="r" b="b" t="t" l="l"/>
            <a:pathLst>
              <a:path h="7030847" w="6733446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2600" y="-1557683"/>
            <a:ext cx="5174922" cy="5172766"/>
          </a:xfrm>
          <a:custGeom>
            <a:avLst/>
            <a:gdLst/>
            <a:ahLst/>
            <a:cxnLst/>
            <a:rect r="r" b="b" t="t" l="l"/>
            <a:pathLst>
              <a:path h="5172766" w="5174922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0712" y="-1889926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321493">
            <a:off x="6300712" y="8352127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1682" y="3115900"/>
            <a:ext cx="5136192" cy="5471833"/>
            <a:chOff x="0" y="0"/>
            <a:chExt cx="1352742" cy="1441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2742" cy="1441141"/>
            </a:xfrm>
            <a:custGeom>
              <a:avLst/>
              <a:gdLst/>
              <a:ahLst/>
              <a:cxnLst/>
              <a:rect r="r" b="b" t="t" l="l"/>
              <a:pathLst>
                <a:path h="1441141" w="1352742">
                  <a:moveTo>
                    <a:pt x="76308" y="0"/>
                  </a:moveTo>
                  <a:lnTo>
                    <a:pt x="1276433" y="0"/>
                  </a:lnTo>
                  <a:cubicBezTo>
                    <a:pt x="1296672" y="0"/>
                    <a:pt x="1316081" y="8040"/>
                    <a:pt x="1330392" y="22350"/>
                  </a:cubicBezTo>
                  <a:cubicBezTo>
                    <a:pt x="1344702" y="36661"/>
                    <a:pt x="1352742" y="56070"/>
                    <a:pt x="1352742" y="76308"/>
                  </a:cubicBezTo>
                  <a:lnTo>
                    <a:pt x="1352742" y="1364833"/>
                  </a:lnTo>
                  <a:cubicBezTo>
                    <a:pt x="1352742" y="1385071"/>
                    <a:pt x="1344702" y="1404480"/>
                    <a:pt x="1330392" y="1418791"/>
                  </a:cubicBezTo>
                  <a:cubicBezTo>
                    <a:pt x="1316081" y="1433102"/>
                    <a:pt x="1296672" y="1441141"/>
                    <a:pt x="1276433" y="1441141"/>
                  </a:cubicBezTo>
                  <a:lnTo>
                    <a:pt x="76308" y="1441141"/>
                  </a:lnTo>
                  <a:cubicBezTo>
                    <a:pt x="56070" y="1441141"/>
                    <a:pt x="36661" y="1433102"/>
                    <a:pt x="22350" y="1418791"/>
                  </a:cubicBezTo>
                  <a:cubicBezTo>
                    <a:pt x="8040" y="1404480"/>
                    <a:pt x="0" y="1385071"/>
                    <a:pt x="0" y="1364833"/>
                  </a:cubicBezTo>
                  <a:lnTo>
                    <a:pt x="0" y="76308"/>
                  </a:lnTo>
                  <a:cubicBezTo>
                    <a:pt x="0" y="56070"/>
                    <a:pt x="8040" y="36661"/>
                    <a:pt x="22350" y="22350"/>
                  </a:cubicBezTo>
                  <a:cubicBezTo>
                    <a:pt x="36661" y="8040"/>
                    <a:pt x="56070" y="0"/>
                    <a:pt x="763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2742" cy="1479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16217" y="3115900"/>
            <a:ext cx="4656906" cy="5347675"/>
            <a:chOff x="0" y="0"/>
            <a:chExt cx="1226510" cy="1408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6510" cy="1408441"/>
            </a:xfrm>
            <a:custGeom>
              <a:avLst/>
              <a:gdLst/>
              <a:ahLst/>
              <a:cxnLst/>
              <a:rect r="r" b="b" t="t" l="l"/>
              <a:pathLst>
                <a:path h="1408441" w="1226510">
                  <a:moveTo>
                    <a:pt x="84162" y="0"/>
                  </a:moveTo>
                  <a:lnTo>
                    <a:pt x="1142348" y="0"/>
                  </a:lnTo>
                  <a:cubicBezTo>
                    <a:pt x="1188830" y="0"/>
                    <a:pt x="1226510" y="37681"/>
                    <a:pt x="1226510" y="84162"/>
                  </a:cubicBezTo>
                  <a:lnTo>
                    <a:pt x="1226510" y="1324279"/>
                  </a:lnTo>
                  <a:cubicBezTo>
                    <a:pt x="1226510" y="1346600"/>
                    <a:pt x="1217643" y="1368007"/>
                    <a:pt x="1201860" y="1383791"/>
                  </a:cubicBezTo>
                  <a:cubicBezTo>
                    <a:pt x="1186076" y="1399574"/>
                    <a:pt x="1164669" y="1408441"/>
                    <a:pt x="1142348" y="1408441"/>
                  </a:cubicBezTo>
                  <a:lnTo>
                    <a:pt x="84162" y="1408441"/>
                  </a:lnTo>
                  <a:cubicBezTo>
                    <a:pt x="37681" y="1408441"/>
                    <a:pt x="0" y="1370761"/>
                    <a:pt x="0" y="1324279"/>
                  </a:cubicBezTo>
                  <a:lnTo>
                    <a:pt x="0" y="84162"/>
                  </a:lnTo>
                  <a:cubicBezTo>
                    <a:pt x="0" y="37681"/>
                    <a:pt x="37681" y="0"/>
                    <a:pt x="841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26510" cy="1446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325414" y="-12854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5382" y="772776"/>
            <a:ext cx="9874333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ARQUITECTURA IOT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2330326" y="-560176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7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7" y="0"/>
                </a:lnTo>
                <a:lnTo>
                  <a:pt x="7147277" y="399354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93427" y="3144119"/>
            <a:ext cx="4580162" cy="5021812"/>
            <a:chOff x="0" y="0"/>
            <a:chExt cx="1206298" cy="1322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6298" cy="1322617"/>
            </a:xfrm>
            <a:custGeom>
              <a:avLst/>
              <a:gdLst/>
              <a:ahLst/>
              <a:cxnLst/>
              <a:rect r="r" b="b" t="t" l="l"/>
              <a:pathLst>
                <a:path h="1322617" w="1206298">
                  <a:moveTo>
                    <a:pt x="85572" y="0"/>
                  </a:moveTo>
                  <a:lnTo>
                    <a:pt x="1120726" y="0"/>
                  </a:lnTo>
                  <a:cubicBezTo>
                    <a:pt x="1167986" y="0"/>
                    <a:pt x="1206298" y="38312"/>
                    <a:pt x="1206298" y="85572"/>
                  </a:cubicBezTo>
                  <a:lnTo>
                    <a:pt x="1206298" y="1237045"/>
                  </a:lnTo>
                  <a:cubicBezTo>
                    <a:pt x="1206298" y="1284305"/>
                    <a:pt x="1167986" y="1322617"/>
                    <a:pt x="1120726" y="1322617"/>
                  </a:cubicBezTo>
                  <a:lnTo>
                    <a:pt x="85572" y="1322617"/>
                  </a:lnTo>
                  <a:cubicBezTo>
                    <a:pt x="38312" y="1322617"/>
                    <a:pt x="0" y="1284305"/>
                    <a:pt x="0" y="1237045"/>
                  </a:cubicBezTo>
                  <a:lnTo>
                    <a:pt x="0" y="85572"/>
                  </a:lnTo>
                  <a:cubicBezTo>
                    <a:pt x="0" y="38312"/>
                    <a:pt x="38312" y="0"/>
                    <a:pt x="855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06298" cy="1360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75459" y="5245103"/>
            <a:ext cx="4831427" cy="2672269"/>
          </a:xfrm>
          <a:custGeom>
            <a:avLst/>
            <a:gdLst/>
            <a:ahLst/>
            <a:cxnLst/>
            <a:rect r="r" b="b" t="t" l="l"/>
            <a:pathLst>
              <a:path h="2672269" w="4831427">
                <a:moveTo>
                  <a:pt x="0" y="0"/>
                </a:moveTo>
                <a:lnTo>
                  <a:pt x="4831426" y="0"/>
                </a:lnTo>
                <a:lnTo>
                  <a:pt x="4831426" y="2672270"/>
                </a:lnTo>
                <a:lnTo>
                  <a:pt x="0" y="267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2" r="-278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57263" y="4163138"/>
            <a:ext cx="2836119" cy="2191041"/>
          </a:xfrm>
          <a:custGeom>
            <a:avLst/>
            <a:gdLst/>
            <a:ahLst/>
            <a:cxnLst/>
            <a:rect r="r" b="b" t="t" l="l"/>
            <a:pathLst>
              <a:path h="2191041" w="2836119">
                <a:moveTo>
                  <a:pt x="0" y="0"/>
                </a:moveTo>
                <a:lnTo>
                  <a:pt x="2836119" y="0"/>
                </a:lnTo>
                <a:lnTo>
                  <a:pt x="2836119" y="2191040"/>
                </a:lnTo>
                <a:lnTo>
                  <a:pt x="0" y="2191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57263" y="6375610"/>
            <a:ext cx="3386737" cy="1896573"/>
          </a:xfrm>
          <a:custGeom>
            <a:avLst/>
            <a:gdLst/>
            <a:ahLst/>
            <a:cxnLst/>
            <a:rect r="r" b="b" t="t" l="l"/>
            <a:pathLst>
              <a:path h="1896573" w="3386737">
                <a:moveTo>
                  <a:pt x="0" y="0"/>
                </a:moveTo>
                <a:lnTo>
                  <a:pt x="3386737" y="0"/>
                </a:lnTo>
                <a:lnTo>
                  <a:pt x="3386737" y="1896572"/>
                </a:lnTo>
                <a:lnTo>
                  <a:pt x="0" y="1896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06828" y="4395988"/>
            <a:ext cx="1452849" cy="1098084"/>
          </a:xfrm>
          <a:custGeom>
            <a:avLst/>
            <a:gdLst/>
            <a:ahLst/>
            <a:cxnLst/>
            <a:rect r="r" b="b" t="t" l="l"/>
            <a:pathLst>
              <a:path h="1098084" w="1452849">
                <a:moveTo>
                  <a:pt x="0" y="0"/>
                </a:moveTo>
                <a:lnTo>
                  <a:pt x="1452850" y="0"/>
                </a:lnTo>
                <a:lnTo>
                  <a:pt x="1452850" y="1098084"/>
                </a:lnTo>
                <a:lnTo>
                  <a:pt x="0" y="1098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2624" y="3590201"/>
            <a:ext cx="1032152" cy="1113105"/>
          </a:xfrm>
          <a:custGeom>
            <a:avLst/>
            <a:gdLst/>
            <a:ahLst/>
            <a:cxnLst/>
            <a:rect r="r" b="b" t="t" l="l"/>
            <a:pathLst>
              <a:path h="1113105" w="1032152">
                <a:moveTo>
                  <a:pt x="0" y="0"/>
                </a:moveTo>
                <a:lnTo>
                  <a:pt x="1032152" y="0"/>
                </a:lnTo>
                <a:lnTo>
                  <a:pt x="1032152" y="1113105"/>
                </a:lnTo>
                <a:lnTo>
                  <a:pt x="0" y="1113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09715" y="4695929"/>
            <a:ext cx="3873505" cy="2672718"/>
          </a:xfrm>
          <a:custGeom>
            <a:avLst/>
            <a:gdLst/>
            <a:ahLst/>
            <a:cxnLst/>
            <a:rect r="r" b="b" t="t" l="l"/>
            <a:pathLst>
              <a:path h="2672718" w="3873505">
                <a:moveTo>
                  <a:pt x="0" y="0"/>
                </a:moveTo>
                <a:lnTo>
                  <a:pt x="3873504" y="0"/>
                </a:lnTo>
                <a:lnTo>
                  <a:pt x="3873504" y="2672718"/>
                </a:lnTo>
                <a:lnTo>
                  <a:pt x="0" y="26727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458861" y="4786469"/>
            <a:ext cx="2648829" cy="2130694"/>
            <a:chOff x="0" y="0"/>
            <a:chExt cx="697634" cy="5611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7634" cy="561171"/>
            </a:xfrm>
            <a:custGeom>
              <a:avLst/>
              <a:gdLst/>
              <a:ahLst/>
              <a:cxnLst/>
              <a:rect r="r" b="b" t="t" l="l"/>
              <a:pathLst>
                <a:path h="561171" w="697634">
                  <a:moveTo>
                    <a:pt x="147965" y="0"/>
                  </a:moveTo>
                  <a:lnTo>
                    <a:pt x="549669" y="0"/>
                  </a:lnTo>
                  <a:cubicBezTo>
                    <a:pt x="631388" y="0"/>
                    <a:pt x="697634" y="66246"/>
                    <a:pt x="697634" y="147965"/>
                  </a:cubicBezTo>
                  <a:lnTo>
                    <a:pt x="697634" y="413205"/>
                  </a:lnTo>
                  <a:cubicBezTo>
                    <a:pt x="697634" y="494924"/>
                    <a:pt x="631388" y="561171"/>
                    <a:pt x="549669" y="561171"/>
                  </a:cubicBezTo>
                  <a:lnTo>
                    <a:pt x="147965" y="561171"/>
                  </a:lnTo>
                  <a:cubicBezTo>
                    <a:pt x="66246" y="561171"/>
                    <a:pt x="0" y="494924"/>
                    <a:pt x="0" y="413205"/>
                  </a:cubicBezTo>
                  <a:lnTo>
                    <a:pt x="0" y="147965"/>
                  </a:lnTo>
                  <a:cubicBezTo>
                    <a:pt x="0" y="66246"/>
                    <a:pt x="66246" y="0"/>
                    <a:pt x="1479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97634" cy="599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869195" y="3147272"/>
            <a:ext cx="1037356" cy="10373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98853" y="5655025"/>
            <a:ext cx="1171598" cy="117159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701908" y="5595103"/>
            <a:ext cx="962825" cy="1231521"/>
          </a:xfrm>
          <a:custGeom>
            <a:avLst/>
            <a:gdLst/>
            <a:ahLst/>
            <a:cxnLst/>
            <a:rect r="r" b="b" t="t" l="l"/>
            <a:pathLst>
              <a:path h="1231521" w="962825">
                <a:moveTo>
                  <a:pt x="0" y="0"/>
                </a:moveTo>
                <a:lnTo>
                  <a:pt x="962826" y="0"/>
                </a:lnTo>
                <a:lnTo>
                  <a:pt x="962826" y="1231521"/>
                </a:lnTo>
                <a:lnTo>
                  <a:pt x="0" y="1231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521891" y="5745565"/>
            <a:ext cx="1171598" cy="117159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654035" y="7669715"/>
            <a:ext cx="992432" cy="9924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20BB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09715" y="8463575"/>
            <a:ext cx="3154065" cy="2130694"/>
            <a:chOff x="0" y="0"/>
            <a:chExt cx="830700" cy="56117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30700" cy="561171"/>
            </a:xfrm>
            <a:custGeom>
              <a:avLst/>
              <a:gdLst/>
              <a:ahLst/>
              <a:cxnLst/>
              <a:rect r="r" b="b" t="t" l="l"/>
              <a:pathLst>
                <a:path h="561171" w="830700">
                  <a:moveTo>
                    <a:pt x="124263" y="0"/>
                  </a:moveTo>
                  <a:lnTo>
                    <a:pt x="706437" y="0"/>
                  </a:lnTo>
                  <a:cubicBezTo>
                    <a:pt x="775066" y="0"/>
                    <a:pt x="830700" y="55635"/>
                    <a:pt x="830700" y="124263"/>
                  </a:cubicBezTo>
                  <a:lnTo>
                    <a:pt x="830700" y="436907"/>
                  </a:lnTo>
                  <a:cubicBezTo>
                    <a:pt x="830700" y="505536"/>
                    <a:pt x="775066" y="561171"/>
                    <a:pt x="706437" y="561171"/>
                  </a:cubicBezTo>
                  <a:lnTo>
                    <a:pt x="124263" y="561171"/>
                  </a:lnTo>
                  <a:cubicBezTo>
                    <a:pt x="91307" y="561171"/>
                    <a:pt x="59700" y="548079"/>
                    <a:pt x="36396" y="524775"/>
                  </a:cubicBezTo>
                  <a:cubicBezTo>
                    <a:pt x="13092" y="501471"/>
                    <a:pt x="0" y="469864"/>
                    <a:pt x="0" y="436907"/>
                  </a:cubicBezTo>
                  <a:lnTo>
                    <a:pt x="0" y="124263"/>
                  </a:lnTo>
                  <a:cubicBezTo>
                    <a:pt x="0" y="55635"/>
                    <a:pt x="55635" y="0"/>
                    <a:pt x="1242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30700" cy="599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4066525" y="9258300"/>
            <a:ext cx="1175021" cy="1168612"/>
          </a:xfrm>
          <a:custGeom>
            <a:avLst/>
            <a:gdLst/>
            <a:ahLst/>
            <a:cxnLst/>
            <a:rect r="r" b="b" t="t" l="l"/>
            <a:pathLst>
              <a:path h="1168612" w="1175021">
                <a:moveTo>
                  <a:pt x="0" y="0"/>
                </a:moveTo>
                <a:lnTo>
                  <a:pt x="1175021" y="0"/>
                </a:lnTo>
                <a:lnTo>
                  <a:pt x="1175021" y="1168612"/>
                </a:lnTo>
                <a:lnTo>
                  <a:pt x="0" y="1168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241546" y="8966947"/>
            <a:ext cx="1554271" cy="1799446"/>
          </a:xfrm>
          <a:custGeom>
            <a:avLst/>
            <a:gdLst/>
            <a:ahLst/>
            <a:cxnLst/>
            <a:rect r="r" b="b" t="t" l="l"/>
            <a:pathLst>
              <a:path h="1799446" w="1554271">
                <a:moveTo>
                  <a:pt x="0" y="0"/>
                </a:moveTo>
                <a:lnTo>
                  <a:pt x="1554271" y="0"/>
                </a:lnTo>
                <a:lnTo>
                  <a:pt x="1554271" y="1799446"/>
                </a:lnTo>
                <a:lnTo>
                  <a:pt x="0" y="1799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725408" y="3608800"/>
            <a:ext cx="5128358" cy="53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195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   SENSORES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06885" y="3533051"/>
            <a:ext cx="4777766" cy="55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CONECTIVIDAD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21952" y="3533051"/>
            <a:ext cx="4777766" cy="55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       NUBE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5832" y="4952539"/>
            <a:ext cx="4777766" cy="55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     GATEWAY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293427" y="8685407"/>
            <a:ext cx="4289792" cy="47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742" spc="3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APLICACIONES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917" y="2710917"/>
            <a:ext cx="4572397" cy="5825221"/>
            <a:chOff x="0" y="0"/>
            <a:chExt cx="1204253" cy="1534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4253" cy="1534215"/>
            </a:xfrm>
            <a:custGeom>
              <a:avLst/>
              <a:gdLst/>
              <a:ahLst/>
              <a:cxnLst/>
              <a:rect r="r" b="b" t="t" l="l"/>
              <a:pathLst>
                <a:path h="1534215" w="1204253">
                  <a:moveTo>
                    <a:pt x="85718" y="0"/>
                  </a:moveTo>
                  <a:lnTo>
                    <a:pt x="1118535" y="0"/>
                  </a:lnTo>
                  <a:cubicBezTo>
                    <a:pt x="1165876" y="0"/>
                    <a:pt x="1204253" y="38377"/>
                    <a:pt x="1204253" y="85718"/>
                  </a:cubicBezTo>
                  <a:lnTo>
                    <a:pt x="1204253" y="1448497"/>
                  </a:lnTo>
                  <a:cubicBezTo>
                    <a:pt x="1204253" y="1471231"/>
                    <a:pt x="1195222" y="1493033"/>
                    <a:pt x="1179147" y="1509109"/>
                  </a:cubicBezTo>
                  <a:cubicBezTo>
                    <a:pt x="1163071" y="1525184"/>
                    <a:pt x="1141269" y="1534215"/>
                    <a:pt x="1118535" y="1534215"/>
                  </a:cubicBezTo>
                  <a:lnTo>
                    <a:pt x="85718" y="1534215"/>
                  </a:lnTo>
                  <a:cubicBezTo>
                    <a:pt x="38377" y="1534215"/>
                    <a:pt x="0" y="1495838"/>
                    <a:pt x="0" y="1448497"/>
                  </a:cubicBezTo>
                  <a:lnTo>
                    <a:pt x="0" y="85718"/>
                  </a:lnTo>
                  <a:cubicBezTo>
                    <a:pt x="0" y="38377"/>
                    <a:pt x="38377" y="0"/>
                    <a:pt x="857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4253" cy="1572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28710" y="82296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34015" y="7458821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563133" y="-2267099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7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7" y="0"/>
                </a:lnTo>
                <a:lnTo>
                  <a:pt x="7147277" y="39935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01772" y="2710917"/>
            <a:ext cx="4906407" cy="5825221"/>
            <a:chOff x="0" y="0"/>
            <a:chExt cx="1292222" cy="1534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2222" cy="1534215"/>
            </a:xfrm>
            <a:custGeom>
              <a:avLst/>
              <a:gdLst/>
              <a:ahLst/>
              <a:cxnLst/>
              <a:rect r="r" b="b" t="t" l="l"/>
              <a:pathLst>
                <a:path h="1534215" w="1292222">
                  <a:moveTo>
                    <a:pt x="79882" y="0"/>
                  </a:moveTo>
                  <a:lnTo>
                    <a:pt x="1212340" y="0"/>
                  </a:lnTo>
                  <a:cubicBezTo>
                    <a:pt x="1256458" y="0"/>
                    <a:pt x="1292222" y="35764"/>
                    <a:pt x="1292222" y="79882"/>
                  </a:cubicBezTo>
                  <a:lnTo>
                    <a:pt x="1292222" y="1454332"/>
                  </a:lnTo>
                  <a:cubicBezTo>
                    <a:pt x="1292222" y="1498450"/>
                    <a:pt x="1256458" y="1534215"/>
                    <a:pt x="1212340" y="1534215"/>
                  </a:cubicBezTo>
                  <a:lnTo>
                    <a:pt x="79882" y="1534215"/>
                  </a:lnTo>
                  <a:cubicBezTo>
                    <a:pt x="35764" y="1534215"/>
                    <a:pt x="0" y="1498450"/>
                    <a:pt x="0" y="1454332"/>
                  </a:cubicBezTo>
                  <a:lnTo>
                    <a:pt x="0" y="79882"/>
                  </a:lnTo>
                  <a:cubicBezTo>
                    <a:pt x="0" y="35764"/>
                    <a:pt x="35764" y="0"/>
                    <a:pt x="798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2222" cy="1572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9157" y="2710917"/>
            <a:ext cx="4056926" cy="5825221"/>
            <a:chOff x="0" y="0"/>
            <a:chExt cx="1068491" cy="15342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8491" cy="1534215"/>
            </a:xfrm>
            <a:custGeom>
              <a:avLst/>
              <a:gdLst/>
              <a:ahLst/>
              <a:cxnLst/>
              <a:rect r="r" b="b" t="t" l="l"/>
              <a:pathLst>
                <a:path h="1534215" w="1068491">
                  <a:moveTo>
                    <a:pt x="96609" y="0"/>
                  </a:moveTo>
                  <a:lnTo>
                    <a:pt x="971882" y="0"/>
                  </a:lnTo>
                  <a:cubicBezTo>
                    <a:pt x="1025238" y="0"/>
                    <a:pt x="1068491" y="43253"/>
                    <a:pt x="1068491" y="96609"/>
                  </a:cubicBezTo>
                  <a:lnTo>
                    <a:pt x="1068491" y="1437606"/>
                  </a:lnTo>
                  <a:cubicBezTo>
                    <a:pt x="1068491" y="1463228"/>
                    <a:pt x="1058312" y="1487801"/>
                    <a:pt x="1040195" y="1505919"/>
                  </a:cubicBezTo>
                  <a:cubicBezTo>
                    <a:pt x="1022077" y="1524036"/>
                    <a:pt x="997504" y="1534215"/>
                    <a:pt x="971882" y="1534215"/>
                  </a:cubicBezTo>
                  <a:lnTo>
                    <a:pt x="96609" y="1534215"/>
                  </a:lnTo>
                  <a:cubicBezTo>
                    <a:pt x="70987" y="1534215"/>
                    <a:pt x="46414" y="1524036"/>
                    <a:pt x="28296" y="1505919"/>
                  </a:cubicBezTo>
                  <a:cubicBezTo>
                    <a:pt x="10178" y="1487801"/>
                    <a:pt x="0" y="1463228"/>
                    <a:pt x="0" y="1437606"/>
                  </a:cubicBezTo>
                  <a:lnTo>
                    <a:pt x="0" y="96609"/>
                  </a:lnTo>
                  <a:cubicBezTo>
                    <a:pt x="0" y="70987"/>
                    <a:pt x="10178" y="46414"/>
                    <a:pt x="28296" y="28296"/>
                  </a:cubicBezTo>
                  <a:cubicBezTo>
                    <a:pt x="46414" y="10178"/>
                    <a:pt x="70987" y="0"/>
                    <a:pt x="96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68491" cy="1572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46410" y="4427212"/>
            <a:ext cx="3403411" cy="3031610"/>
          </a:xfrm>
          <a:custGeom>
            <a:avLst/>
            <a:gdLst/>
            <a:ahLst/>
            <a:cxnLst/>
            <a:rect r="r" b="b" t="t" l="l"/>
            <a:pathLst>
              <a:path h="3031610" w="3403411">
                <a:moveTo>
                  <a:pt x="0" y="0"/>
                </a:moveTo>
                <a:lnTo>
                  <a:pt x="3403411" y="0"/>
                </a:lnTo>
                <a:lnTo>
                  <a:pt x="3403411" y="3031609"/>
                </a:lnTo>
                <a:lnTo>
                  <a:pt x="0" y="3031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44330" y="4427212"/>
            <a:ext cx="4863849" cy="1340968"/>
          </a:xfrm>
          <a:custGeom>
            <a:avLst/>
            <a:gdLst/>
            <a:ahLst/>
            <a:cxnLst/>
            <a:rect r="r" b="b" t="t" l="l"/>
            <a:pathLst>
              <a:path h="1340968" w="4863849">
                <a:moveTo>
                  <a:pt x="0" y="0"/>
                </a:moveTo>
                <a:lnTo>
                  <a:pt x="4863849" y="0"/>
                </a:lnTo>
                <a:lnTo>
                  <a:pt x="4863849" y="1340967"/>
                </a:lnTo>
                <a:lnTo>
                  <a:pt x="0" y="1340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42973" y="5943017"/>
            <a:ext cx="3717525" cy="2308779"/>
          </a:xfrm>
          <a:custGeom>
            <a:avLst/>
            <a:gdLst/>
            <a:ahLst/>
            <a:cxnLst/>
            <a:rect r="r" b="b" t="t" l="l"/>
            <a:pathLst>
              <a:path h="2308779" w="3717525">
                <a:moveTo>
                  <a:pt x="0" y="0"/>
                </a:moveTo>
                <a:lnTo>
                  <a:pt x="3717525" y="0"/>
                </a:lnTo>
                <a:lnTo>
                  <a:pt x="3717525" y="2308778"/>
                </a:lnTo>
                <a:lnTo>
                  <a:pt x="0" y="2308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83644" y="3982664"/>
            <a:ext cx="4042439" cy="2321671"/>
          </a:xfrm>
          <a:custGeom>
            <a:avLst/>
            <a:gdLst/>
            <a:ahLst/>
            <a:cxnLst/>
            <a:rect r="r" b="b" t="t" l="l"/>
            <a:pathLst>
              <a:path h="2321671" w="4042439">
                <a:moveTo>
                  <a:pt x="0" y="0"/>
                </a:moveTo>
                <a:lnTo>
                  <a:pt x="4042439" y="0"/>
                </a:lnTo>
                <a:lnTo>
                  <a:pt x="4042439" y="2321672"/>
                </a:lnTo>
                <a:lnTo>
                  <a:pt x="0" y="2321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72632" y="162786"/>
            <a:ext cx="2823395" cy="2361064"/>
          </a:xfrm>
          <a:custGeom>
            <a:avLst/>
            <a:gdLst/>
            <a:ahLst/>
            <a:cxnLst/>
            <a:rect r="r" b="b" t="t" l="l"/>
            <a:pathLst>
              <a:path h="2361064" w="2823395">
                <a:moveTo>
                  <a:pt x="0" y="0"/>
                </a:moveTo>
                <a:lnTo>
                  <a:pt x="2823395" y="0"/>
                </a:lnTo>
                <a:lnTo>
                  <a:pt x="2823395" y="2361065"/>
                </a:lnTo>
                <a:lnTo>
                  <a:pt x="0" y="23610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885241" y="833744"/>
            <a:ext cx="10517519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ENTORNO IOT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8366" y="3042537"/>
            <a:ext cx="5128358" cy="53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195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      HOGAR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79821" y="3042537"/>
            <a:ext cx="5128358" cy="53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195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CUERPO HUMANO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30942" y="3042537"/>
            <a:ext cx="5128358" cy="53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195" spc="35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              FÁBRICAS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1928" y="9103659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6" y="0"/>
                </a:lnTo>
                <a:lnTo>
                  <a:pt x="4581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685661" y="-907441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5454" r="160" b="0"/>
          <a:stretch>
            <a:fillRect/>
          </a:stretch>
        </p:blipFill>
        <p:spPr>
          <a:xfrm flipH="false" flipV="false" rot="0">
            <a:off x="448235" y="2595343"/>
            <a:ext cx="10130175" cy="509631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578410" y="2257674"/>
            <a:ext cx="7204506" cy="6565106"/>
          </a:xfrm>
          <a:custGeom>
            <a:avLst/>
            <a:gdLst/>
            <a:ahLst/>
            <a:cxnLst/>
            <a:rect r="r" b="b" t="t" l="l"/>
            <a:pathLst>
              <a:path h="6565106" w="7204506">
                <a:moveTo>
                  <a:pt x="0" y="0"/>
                </a:moveTo>
                <a:lnTo>
                  <a:pt x="7204507" y="0"/>
                </a:lnTo>
                <a:lnTo>
                  <a:pt x="7204507" y="6565106"/>
                </a:lnTo>
                <a:lnTo>
                  <a:pt x="0" y="656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3791" y="833744"/>
            <a:ext cx="12534577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CÓDIGO BÁSICO PARA IOT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29444" y="2977318"/>
            <a:ext cx="6592974" cy="59580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06979" y="2871338"/>
            <a:ext cx="8610358" cy="6523400"/>
            <a:chOff x="0" y="0"/>
            <a:chExt cx="2267749" cy="1718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749" cy="1718097"/>
            </a:xfrm>
            <a:custGeom>
              <a:avLst/>
              <a:gdLst/>
              <a:ahLst/>
              <a:cxnLst/>
              <a:rect r="r" b="b" t="t" l="l"/>
              <a:pathLst>
                <a:path h="1718097" w="2267749">
                  <a:moveTo>
                    <a:pt x="45519" y="0"/>
                  </a:moveTo>
                  <a:lnTo>
                    <a:pt x="2222230" y="0"/>
                  </a:lnTo>
                  <a:cubicBezTo>
                    <a:pt x="2247369" y="0"/>
                    <a:pt x="2267749" y="20380"/>
                    <a:pt x="2267749" y="45519"/>
                  </a:cubicBezTo>
                  <a:lnTo>
                    <a:pt x="2267749" y="1672578"/>
                  </a:lnTo>
                  <a:cubicBezTo>
                    <a:pt x="2267749" y="1697718"/>
                    <a:pt x="2247369" y="1718097"/>
                    <a:pt x="2222230" y="1718097"/>
                  </a:cubicBezTo>
                  <a:lnTo>
                    <a:pt x="45519" y="1718097"/>
                  </a:lnTo>
                  <a:cubicBezTo>
                    <a:pt x="20380" y="1718097"/>
                    <a:pt x="0" y="1697718"/>
                    <a:pt x="0" y="1672578"/>
                  </a:cubicBezTo>
                  <a:lnTo>
                    <a:pt x="0" y="45519"/>
                  </a:lnTo>
                  <a:cubicBezTo>
                    <a:pt x="0" y="20380"/>
                    <a:pt x="20380" y="0"/>
                    <a:pt x="45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749" cy="175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7888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8297" y="9058562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133" y="8630865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4" y="0"/>
                </a:lnTo>
                <a:lnTo>
                  <a:pt x="5924024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1453" y="-505617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71030" y="1042209"/>
            <a:ext cx="6545941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BENEFICIOS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59300" y="9596626"/>
            <a:ext cx="5924025" cy="4546689"/>
          </a:xfrm>
          <a:custGeom>
            <a:avLst/>
            <a:gdLst/>
            <a:ahLst/>
            <a:cxnLst/>
            <a:rect r="r" b="b" t="t" l="l"/>
            <a:pathLst>
              <a:path h="4546689" w="5924025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3545" y="3885678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Eficiencia y automatización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3545" y="5076825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Datos en tiempo real: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3545" y="6265020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Mantenimiento predictivo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3545" y="7453215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Sostenibilidad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39040" y="5487768"/>
            <a:ext cx="8019343" cy="64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spc="42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IoT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3976" y="2710917"/>
            <a:ext cx="5228946" cy="4155307"/>
            <a:chOff x="0" y="0"/>
            <a:chExt cx="1377171" cy="1094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7171" cy="1094402"/>
            </a:xfrm>
            <a:custGeom>
              <a:avLst/>
              <a:gdLst/>
              <a:ahLst/>
              <a:cxnLst/>
              <a:rect r="r" b="b" t="t" l="l"/>
              <a:pathLst>
                <a:path h="1094402" w="1377171">
                  <a:moveTo>
                    <a:pt x="74955" y="0"/>
                  </a:moveTo>
                  <a:lnTo>
                    <a:pt x="1302216" y="0"/>
                  </a:lnTo>
                  <a:cubicBezTo>
                    <a:pt x="1322096" y="0"/>
                    <a:pt x="1341161" y="7897"/>
                    <a:pt x="1355217" y="21954"/>
                  </a:cubicBezTo>
                  <a:cubicBezTo>
                    <a:pt x="1369274" y="36011"/>
                    <a:pt x="1377171" y="55076"/>
                    <a:pt x="1377171" y="74955"/>
                  </a:cubicBezTo>
                  <a:lnTo>
                    <a:pt x="1377171" y="1019447"/>
                  </a:lnTo>
                  <a:cubicBezTo>
                    <a:pt x="1377171" y="1039326"/>
                    <a:pt x="1369274" y="1058391"/>
                    <a:pt x="1355217" y="1072448"/>
                  </a:cubicBezTo>
                  <a:cubicBezTo>
                    <a:pt x="1341161" y="1086505"/>
                    <a:pt x="1322096" y="1094402"/>
                    <a:pt x="1302216" y="1094402"/>
                  </a:cubicBezTo>
                  <a:lnTo>
                    <a:pt x="74955" y="1094402"/>
                  </a:lnTo>
                  <a:cubicBezTo>
                    <a:pt x="55076" y="1094402"/>
                    <a:pt x="36011" y="1086505"/>
                    <a:pt x="21954" y="1072448"/>
                  </a:cubicBezTo>
                  <a:cubicBezTo>
                    <a:pt x="7897" y="1058391"/>
                    <a:pt x="0" y="1039326"/>
                    <a:pt x="0" y="1019447"/>
                  </a:cubicBezTo>
                  <a:lnTo>
                    <a:pt x="0" y="74955"/>
                  </a:lnTo>
                  <a:cubicBezTo>
                    <a:pt x="0" y="55076"/>
                    <a:pt x="7897" y="36011"/>
                    <a:pt x="21954" y="21954"/>
                  </a:cubicBezTo>
                  <a:cubicBezTo>
                    <a:pt x="36011" y="7897"/>
                    <a:pt x="55076" y="0"/>
                    <a:pt x="74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7171" cy="1132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38562" y="2710917"/>
            <a:ext cx="9071109" cy="5133871"/>
            <a:chOff x="0" y="0"/>
            <a:chExt cx="2389099" cy="1352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9099" cy="1352131"/>
            </a:xfrm>
            <a:custGeom>
              <a:avLst/>
              <a:gdLst/>
              <a:ahLst/>
              <a:cxnLst/>
              <a:rect r="r" b="b" t="t" l="l"/>
              <a:pathLst>
                <a:path h="1352131" w="2389099">
                  <a:moveTo>
                    <a:pt x="43207" y="0"/>
                  </a:moveTo>
                  <a:lnTo>
                    <a:pt x="2345892" y="0"/>
                  </a:lnTo>
                  <a:cubicBezTo>
                    <a:pt x="2357351" y="0"/>
                    <a:pt x="2368341" y="4552"/>
                    <a:pt x="2376444" y="12655"/>
                  </a:cubicBezTo>
                  <a:cubicBezTo>
                    <a:pt x="2384547" y="20758"/>
                    <a:pt x="2389099" y="31748"/>
                    <a:pt x="2389099" y="43207"/>
                  </a:cubicBezTo>
                  <a:lnTo>
                    <a:pt x="2389099" y="1308924"/>
                  </a:lnTo>
                  <a:cubicBezTo>
                    <a:pt x="2389099" y="1320383"/>
                    <a:pt x="2384547" y="1331373"/>
                    <a:pt x="2376444" y="1339476"/>
                  </a:cubicBezTo>
                  <a:cubicBezTo>
                    <a:pt x="2368341" y="1347579"/>
                    <a:pt x="2357351" y="1352131"/>
                    <a:pt x="2345892" y="1352131"/>
                  </a:cubicBezTo>
                  <a:lnTo>
                    <a:pt x="43207" y="1352131"/>
                  </a:lnTo>
                  <a:cubicBezTo>
                    <a:pt x="31748" y="1352131"/>
                    <a:pt x="20758" y="1347579"/>
                    <a:pt x="12655" y="1339476"/>
                  </a:cubicBezTo>
                  <a:cubicBezTo>
                    <a:pt x="4552" y="1331373"/>
                    <a:pt x="0" y="1320383"/>
                    <a:pt x="0" y="1308924"/>
                  </a:cubicBezTo>
                  <a:lnTo>
                    <a:pt x="0" y="43207"/>
                  </a:lnTo>
                  <a:cubicBezTo>
                    <a:pt x="0" y="31748"/>
                    <a:pt x="4552" y="20758"/>
                    <a:pt x="12655" y="12655"/>
                  </a:cubicBezTo>
                  <a:cubicBezTo>
                    <a:pt x="20758" y="4552"/>
                    <a:pt x="31748" y="0"/>
                    <a:pt x="432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9099" cy="1390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7259300" y="-1825754"/>
            <a:ext cx="7147278" cy="3993541"/>
          </a:xfrm>
          <a:custGeom>
            <a:avLst/>
            <a:gdLst/>
            <a:ahLst/>
            <a:cxnLst/>
            <a:rect r="r" b="b" t="t" l="l"/>
            <a:pathLst>
              <a:path h="3993541" w="7147278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71017"/>
            <a:ext cx="2551557" cy="3226107"/>
          </a:xfrm>
          <a:custGeom>
            <a:avLst/>
            <a:gdLst/>
            <a:ahLst/>
            <a:cxnLst/>
            <a:rect r="r" b="b" t="t" l="l"/>
            <a:pathLst>
              <a:path h="3226107" w="2551557">
                <a:moveTo>
                  <a:pt x="0" y="0"/>
                </a:moveTo>
                <a:lnTo>
                  <a:pt x="2551557" y="0"/>
                </a:lnTo>
                <a:lnTo>
                  <a:pt x="2551557" y="3226106"/>
                </a:lnTo>
                <a:lnTo>
                  <a:pt x="0" y="3226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23642" y="6866224"/>
            <a:ext cx="3364358" cy="4253786"/>
          </a:xfrm>
          <a:custGeom>
            <a:avLst/>
            <a:gdLst/>
            <a:ahLst/>
            <a:cxnLst/>
            <a:rect r="r" b="b" t="t" l="l"/>
            <a:pathLst>
              <a:path h="4253786" w="3364358">
                <a:moveTo>
                  <a:pt x="0" y="0"/>
                </a:moveTo>
                <a:lnTo>
                  <a:pt x="3364358" y="0"/>
                </a:lnTo>
                <a:lnTo>
                  <a:pt x="3364358" y="4253786"/>
                </a:lnTo>
                <a:lnTo>
                  <a:pt x="0" y="425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75143" y="7844788"/>
            <a:ext cx="2551557" cy="3226107"/>
          </a:xfrm>
          <a:custGeom>
            <a:avLst/>
            <a:gdLst/>
            <a:ahLst/>
            <a:cxnLst/>
            <a:rect r="r" b="b" t="t" l="l"/>
            <a:pathLst>
              <a:path h="3226107" w="2551557">
                <a:moveTo>
                  <a:pt x="0" y="0"/>
                </a:moveTo>
                <a:lnTo>
                  <a:pt x="2551557" y="0"/>
                </a:lnTo>
                <a:lnTo>
                  <a:pt x="2551557" y="3226107"/>
                </a:lnTo>
                <a:lnTo>
                  <a:pt x="0" y="322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93156" y="-584353"/>
            <a:ext cx="4068072" cy="5143539"/>
          </a:xfrm>
          <a:custGeom>
            <a:avLst/>
            <a:gdLst/>
            <a:ahLst/>
            <a:cxnLst/>
            <a:rect r="r" b="b" t="t" l="l"/>
            <a:pathLst>
              <a:path h="5143539" w="4068072">
                <a:moveTo>
                  <a:pt x="0" y="0"/>
                </a:moveTo>
                <a:lnTo>
                  <a:pt x="4068072" y="0"/>
                </a:lnTo>
                <a:lnTo>
                  <a:pt x="4068072" y="5143539"/>
                </a:lnTo>
                <a:lnTo>
                  <a:pt x="0" y="5143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34445" y="7987663"/>
            <a:ext cx="4599878" cy="4114800"/>
          </a:xfrm>
          <a:custGeom>
            <a:avLst/>
            <a:gdLst/>
            <a:ahLst/>
            <a:cxnLst/>
            <a:rect r="r" b="b" t="t" l="l"/>
            <a:pathLst>
              <a:path h="4114800" w="4599878">
                <a:moveTo>
                  <a:pt x="0" y="0"/>
                </a:moveTo>
                <a:lnTo>
                  <a:pt x="4599878" y="0"/>
                </a:lnTo>
                <a:lnTo>
                  <a:pt x="4599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43636" y="-1825754"/>
            <a:ext cx="3381617" cy="4114800"/>
          </a:xfrm>
          <a:custGeom>
            <a:avLst/>
            <a:gdLst/>
            <a:ahLst/>
            <a:cxnLst/>
            <a:rect r="r" b="b" t="t" l="l"/>
            <a:pathLst>
              <a:path h="4114800" w="3381617">
                <a:moveTo>
                  <a:pt x="0" y="0"/>
                </a:moveTo>
                <a:lnTo>
                  <a:pt x="3381618" y="0"/>
                </a:lnTo>
                <a:lnTo>
                  <a:pt x="338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976" y="3148467"/>
            <a:ext cx="5228946" cy="3717757"/>
          </a:xfrm>
          <a:custGeom>
            <a:avLst/>
            <a:gdLst/>
            <a:ahLst/>
            <a:cxnLst/>
            <a:rect r="r" b="b" t="t" l="l"/>
            <a:pathLst>
              <a:path h="3717757" w="5228946">
                <a:moveTo>
                  <a:pt x="0" y="0"/>
                </a:moveTo>
                <a:lnTo>
                  <a:pt x="5228946" y="0"/>
                </a:lnTo>
                <a:lnTo>
                  <a:pt x="5228946" y="3717757"/>
                </a:lnTo>
                <a:lnTo>
                  <a:pt x="0" y="3717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458" t="0" r="-2245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85241" y="1042209"/>
            <a:ext cx="10517519" cy="10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DESAFÍOS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1466" y="5979919"/>
            <a:ext cx="8025299" cy="33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761466" y="3081792"/>
            <a:ext cx="4083401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    SEGURIDAD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34384" y="4492511"/>
            <a:ext cx="5293636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RECURSOS LIMITADOS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34384" y="3785647"/>
            <a:ext cx="5293636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PRIVACIDAD DE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34384" y="5132700"/>
            <a:ext cx="5293636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ESCABILIDAD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34384" y="5844029"/>
            <a:ext cx="7669283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INTEGRACIÓN Y COMPATIBILIDAD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34384" y="6550892"/>
            <a:ext cx="7669283" cy="5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295" spc="36" b="true">
                <a:solidFill>
                  <a:srgbClr val="020BB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LATENCIA Y ANCHO DE BANDA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DAG5z5c3jWg</dc:identifier>
  <dcterms:modified xsi:type="dcterms:W3CDTF">2011-08-01T06:04:30Z</dcterms:modified>
  <cp:revision>1</cp:revision>
  <dc:title>Privacidad en iot</dc:title>
</cp:coreProperties>
</file>